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9" r:id="rId2"/>
    <p:sldId id="264" r:id="rId3"/>
    <p:sldId id="256" r:id="rId4"/>
    <p:sldId id="286" r:id="rId5"/>
    <p:sldId id="263" r:id="rId6"/>
    <p:sldId id="28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4550"/>
    <a:srgbClr val="000000"/>
    <a:srgbClr val="444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3"/>
    <p:restoredTop sz="94694"/>
  </p:normalViewPr>
  <p:slideViewPr>
    <p:cSldViewPr snapToGrid="0" snapToObjects="1" showGuides="1">
      <p:cViewPr varScale="1">
        <p:scale>
          <a:sx n="104" d="100"/>
          <a:sy n="104" d="100"/>
        </p:scale>
        <p:origin x="92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FFA97-99A2-4CD8-B181-C466182C2C1D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C46C1-7665-490C-B76C-4E09780B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7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pu.edu/administration/office-of-student-life/handbook/behavioral-community-expectations/university-policie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pu.edu/administration/office-of-student-life/handbook/behavioral-community-expectations/university-policie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</a:t>
            </a:r>
            <a:r>
              <a:rPr lang="en-US">
                <a:hlinkClick r:id="rId3"/>
              </a:rPr>
              <a:t>https://spu.edu/administration/office-of-student-life/handbook/behavioral-community-expectations/university-policies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F6304-34AD-45CE-85F0-3DCF439A45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2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B36F7-189F-4BFE-974E-28B000812E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2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</a:t>
            </a:r>
            <a:r>
              <a:rPr lang="en-US">
                <a:hlinkClick r:id="rId3"/>
              </a:rPr>
              <a:t>https://spu.edu/administration/office-of-student-life/handbook/behavioral-community-expectations/university-policies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F6304-34AD-45CE-85F0-3DCF439A45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-title-sli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A897EC-CE66-6A40-92F2-0AB11B5506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56972"/>
            <a:ext cx="10363200" cy="116280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97995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C28090-FCF5-174A-8FE4-DFCF05868E6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13954"/>
            <a:ext cx="12192000" cy="180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58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4550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8E0757-F15D-2143-B909-2E3E6246D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120640"/>
            <a:ext cx="12192000" cy="173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8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795527" y="2880359"/>
            <a:ext cx="74507" cy="2885029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70035" y="2880360"/>
            <a:ext cx="112692" cy="28886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3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1575">
                <a:solidFill>
                  <a:schemeClr val="accent1"/>
                </a:solidFill>
              </a:defRPr>
            </a:lvl1pPr>
            <a:lvl2pPr>
              <a:defRPr sz="1350">
                <a:solidFill>
                  <a:schemeClr val="accent2"/>
                </a:solidFill>
              </a:defRPr>
            </a:lvl2pPr>
            <a:lvl3pPr>
              <a:defRPr sz="1125">
                <a:solidFill>
                  <a:schemeClr val="accent3"/>
                </a:solidFill>
              </a:defRPr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  <a:lvl2pPr>
              <a:defRPr sz="1125">
                <a:solidFill>
                  <a:schemeClr val="accent2"/>
                </a:solidFill>
              </a:defRPr>
            </a:lvl2pPr>
            <a:lvl3pPr>
              <a:defRPr sz="1013">
                <a:solidFill>
                  <a:schemeClr val="accent3"/>
                </a:solidFill>
              </a:defRPr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5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building, clock, door, light&#10;&#10;Description automatically generated">
            <a:extLst>
              <a:ext uri="{FF2B5EF4-FFF2-40B4-BE49-F238E27FC236}">
                <a16:creationId xmlns:a16="http://schemas.microsoft.com/office/drawing/2014/main" id="{E6DB3C8B-BD61-7D40-8129-65AC529C2E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66467" y="5715000"/>
            <a:ext cx="1915932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2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5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noFill/>
        </p:spPr>
        <p:txBody>
          <a:bodyPr anchor="b"/>
          <a:lstStyle>
            <a:lvl1pPr algn="l">
              <a:defRPr sz="1125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788">
                <a:solidFill>
                  <a:schemeClr val="accent1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7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9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4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4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D7190-F40B-6A48-BF1B-01680DF87E6A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CEB37-C659-644E-AA98-4D386236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10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57175" rtl="0" eaLnBrk="1" latinLnBrk="0" hangingPunct="1">
        <a:spcBef>
          <a:spcPct val="0"/>
        </a:spcBef>
        <a:buNone/>
        <a:defRPr sz="2475" kern="1200">
          <a:solidFill>
            <a:srgbClr val="444544"/>
          </a:solidFill>
          <a:latin typeface="Century Gothic"/>
          <a:ea typeface="+mj-ea"/>
          <a:cs typeface="Century Gothic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444550"/>
          </a:solidFill>
          <a:latin typeface="Century Gothic"/>
          <a:ea typeface="+mn-ea"/>
          <a:cs typeface="Century Gothic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rgbClr val="444550"/>
          </a:solidFill>
          <a:latin typeface="Century Gothic"/>
          <a:ea typeface="+mn-ea"/>
          <a:cs typeface="Century Gothic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444550"/>
          </a:solidFill>
          <a:latin typeface="Century Gothic"/>
          <a:ea typeface="+mn-ea"/>
          <a:cs typeface="Century Gothic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rgbClr val="444550"/>
          </a:solidFill>
          <a:latin typeface="Century Gothic"/>
          <a:ea typeface="+mn-ea"/>
          <a:cs typeface="Century Gothic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rgbClr val="444550"/>
          </a:solidFill>
          <a:latin typeface="Century Gothic"/>
          <a:ea typeface="+mn-ea"/>
          <a:cs typeface="Century Gothic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6.jpeg"/><Relationship Id="rId7" Type="http://schemas.openxmlformats.org/officeDocument/2006/relationships/hyperlink" Target="mailto:beardend@spu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kpark@spu.edu" TargetMode="External"/><Relationship Id="rId5" Type="http://schemas.openxmlformats.org/officeDocument/2006/relationships/hyperlink" Target="mailto:rjr@spu.edu" TargetMode="External"/><Relationship Id="rId4" Type="http://schemas.openxmlformats.org/officeDocument/2006/relationships/image" Target="../media/image7.jpg"/><Relationship Id="rId9" Type="http://schemas.openxmlformats.org/officeDocument/2006/relationships/hyperlink" Target="mailto:ritherd@spu.ed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E7BE-C224-DC40-98DC-F5E8802B54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Zoom &amp; Panopto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26F48-A636-074E-89BE-B8CD791B8B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7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Educational Technology &amp; Media</a:t>
            </a:r>
          </a:p>
        </p:txBody>
      </p:sp>
      <p:sp>
        <p:nvSpPr>
          <p:cNvPr id="52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3461322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We work with instructors by supporting technology and creating custom media for teaching and learning.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We provide how-to support, documentation, consultations, workshops, and pedagogical advice about online and blended learning.  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We’re here to collaborate with instructors to develop the learning experiences you want to create with your students.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3A4DBD1-2D37-4746-91A3-64F44AF5F5F0}" type="datetime1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8/5/2020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ETM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5ACDB8-4ED2-7041-81C5-52BA8840BDB0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860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58D8F3-2859-4A9D-95B3-458CADB2C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Notice of Intent to Record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B5F08B-76B2-4FEE-892B-B6F227D02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5"/>
            <a:ext cx="10972800" cy="34243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This session will be recorded and made available to SPU employees who were unable to attend today. We will only record the training portion of this session. </a:t>
            </a:r>
            <a:r>
              <a:rPr lang="en-US" sz="2400" b="1" dirty="0"/>
              <a:t>The Q &amp; A portion at the end of the training will not be recorded.</a:t>
            </a:r>
          </a:p>
          <a:p>
            <a:r>
              <a:rPr lang="en-US" sz="2400" dirty="0"/>
              <a:t>If you do not wish to be visible in the recording, kindly turn off your web camera and mute your microphone now.</a:t>
            </a:r>
          </a:p>
          <a:p>
            <a:r>
              <a:rPr lang="en-US" sz="2400" dirty="0"/>
              <a:t>If you do not consent to be present in the recording session in any fashion, you may exit the session now.</a:t>
            </a:r>
          </a:p>
          <a:p>
            <a:r>
              <a:rPr lang="en-US" sz="2400" dirty="0"/>
              <a:t>This video session will be published on the ETM website for later viewing</a:t>
            </a:r>
          </a:p>
        </p:txBody>
      </p:sp>
    </p:spTree>
    <p:extLst>
      <p:ext uri="{BB962C8B-B14F-4D97-AF65-F5344CB8AC3E}">
        <p14:creationId xmlns:p14="http://schemas.microsoft.com/office/powerpoint/2010/main" val="336106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55E41-0DC0-422D-9D56-440053C73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Joining us Today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F9CDC-05D7-470D-BFBE-ED9E9AF17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9AD0-0744-4F0C-B2D7-99265DA6F0BF}" type="datetime1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23D42-B03B-40A1-B812-C87C384D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77077-8E22-41EF-8A29-54AC3BEE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CDB8-4ED2-7041-81C5-52BA8840BDB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2" descr="Masked John">
            <a:extLst>
              <a:ext uri="{FF2B5EF4-FFF2-40B4-BE49-F238E27FC236}">
                <a16:creationId xmlns:a16="http://schemas.microsoft.com/office/drawing/2014/main" id="{1391B48E-B164-471F-81FF-9EAC7BF72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82" y="1690677"/>
            <a:ext cx="2051757" cy="205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947E59E3-393D-4363-83F2-CC7AF1C07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624" y="1692275"/>
            <a:ext cx="2051757" cy="20517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13A84B-C9F5-46A0-A41D-0BEC72060CD6}"/>
              </a:ext>
            </a:extLst>
          </p:cNvPr>
          <p:cNvSpPr txBox="1"/>
          <p:nvPr/>
        </p:nvSpPr>
        <p:spPr>
          <a:xfrm>
            <a:off x="743682" y="3876981"/>
            <a:ext cx="2506132" cy="10464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en-US" sz="2000" dirty="0"/>
              <a:t>John Robertson</a:t>
            </a:r>
          </a:p>
          <a:p>
            <a:pPr marL="0" indent="0">
              <a:buNone/>
            </a:pPr>
            <a:r>
              <a:rPr lang="en-US" sz="1400" dirty="0"/>
              <a:t>Digital Education Librarian, Director of ETM</a:t>
            </a:r>
            <a:endParaRPr lang="en-US" sz="1400" dirty="0">
              <a:cs typeface="Calibri"/>
            </a:endParaRPr>
          </a:p>
          <a:p>
            <a:pPr marL="0" indent="0">
              <a:buNone/>
            </a:pPr>
            <a:r>
              <a:rPr lang="en-US" sz="1400" dirty="0">
                <a:hlinkClick r:id="rId5"/>
              </a:rPr>
              <a:t>rjr@spu.edu</a:t>
            </a:r>
            <a:r>
              <a:rPr lang="en-US" sz="14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73D523-08D3-467A-B4A9-A9A786C8880A}"/>
              </a:ext>
            </a:extLst>
          </p:cNvPr>
          <p:cNvSpPr txBox="1"/>
          <p:nvPr/>
        </p:nvSpPr>
        <p:spPr>
          <a:xfrm>
            <a:off x="3778523" y="3876981"/>
            <a:ext cx="205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dirty="0"/>
              <a:t>Karen Park</a:t>
            </a:r>
          </a:p>
          <a:p>
            <a:pPr marL="0" indent="0">
              <a:buNone/>
            </a:pPr>
            <a:r>
              <a:rPr lang="en-US" sz="1400" dirty="0"/>
              <a:t>Associate Director</a:t>
            </a:r>
          </a:p>
          <a:p>
            <a:r>
              <a:rPr lang="en-US" sz="1400" dirty="0">
                <a:hlinkClick r:id="rId6"/>
              </a:rPr>
              <a:t>kpark@spu.edu</a:t>
            </a:r>
            <a:r>
              <a:rPr lang="en-US" sz="1400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67D1F6-60A6-498F-9AA6-19B9F3F7E266}"/>
              </a:ext>
            </a:extLst>
          </p:cNvPr>
          <p:cNvSpPr txBox="1"/>
          <p:nvPr/>
        </p:nvSpPr>
        <p:spPr>
          <a:xfrm>
            <a:off x="8952087" y="3893162"/>
            <a:ext cx="2269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dirty="0"/>
              <a:t>Debi Bearden</a:t>
            </a:r>
          </a:p>
          <a:p>
            <a:pPr marL="0" indent="0">
              <a:buNone/>
            </a:pPr>
            <a:r>
              <a:rPr lang="en-US" sz="1400" dirty="0"/>
              <a:t>Instructional Designer</a:t>
            </a:r>
          </a:p>
          <a:p>
            <a:pPr marL="0" indent="0">
              <a:buNone/>
            </a:pPr>
            <a:r>
              <a:rPr lang="en-US" sz="1400" dirty="0">
                <a:hlinkClick r:id="rId7"/>
              </a:rPr>
              <a:t>beardend@spu.edu</a:t>
            </a:r>
            <a:r>
              <a:rPr lang="en-US" sz="1400" dirty="0"/>
              <a:t> </a:t>
            </a:r>
          </a:p>
        </p:txBody>
      </p:sp>
      <p:pic>
        <p:nvPicPr>
          <p:cNvPr id="8" name="Picture 8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C7D9F213-CCA4-4694-90BD-17A0E8B0272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934" t="14876" r="42130" b="-826"/>
          <a:stretch/>
        </p:blipFill>
        <p:spPr>
          <a:xfrm>
            <a:off x="9056508" y="1692275"/>
            <a:ext cx="2060225" cy="2050159"/>
          </a:xfrm>
          <a:prstGeom prst="rect">
            <a:avLst/>
          </a:prstGeom>
        </p:spPr>
      </p:pic>
      <p:pic>
        <p:nvPicPr>
          <p:cNvPr id="3" name="Picture 8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6FB29391-60FB-4A3C-A1BE-9ABDBC5A8EA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934" t="14876" r="42130" b="-826"/>
          <a:stretch/>
        </p:blipFill>
        <p:spPr>
          <a:xfrm>
            <a:off x="6281332" y="1690677"/>
            <a:ext cx="2060225" cy="20501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DFA134-C6DC-486E-A21B-C3A312223C3F}"/>
              </a:ext>
            </a:extLst>
          </p:cNvPr>
          <p:cNvSpPr txBox="1"/>
          <p:nvPr/>
        </p:nvSpPr>
        <p:spPr>
          <a:xfrm>
            <a:off x="6175019" y="3876981"/>
            <a:ext cx="24323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dirty="0"/>
              <a:t>David </a:t>
            </a:r>
            <a:r>
              <a:rPr lang="en-US" sz="2000" dirty="0" err="1"/>
              <a:t>Silcox</a:t>
            </a:r>
            <a:r>
              <a:rPr lang="en-US" sz="2000" dirty="0"/>
              <a:t>-Rither</a:t>
            </a:r>
          </a:p>
          <a:p>
            <a:pPr marL="0" indent="0">
              <a:buNone/>
            </a:pPr>
            <a:r>
              <a:rPr lang="en-US" sz="1400" dirty="0"/>
              <a:t>Videographer/Sr. Instructional Designer</a:t>
            </a:r>
          </a:p>
          <a:p>
            <a:r>
              <a:rPr lang="en-US" sz="1400" dirty="0">
                <a:hlinkClick r:id="rId9"/>
              </a:rPr>
              <a:t>ritherd@spu.edu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187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58D8F3-2859-4A9D-95B3-458CADB2C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Session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B5F08B-76B2-4FEE-892B-B6F227D02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5"/>
            <a:ext cx="10972800" cy="34890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This session will cover:</a:t>
            </a:r>
          </a:p>
          <a:p>
            <a:r>
              <a:rPr lang="en-US" sz="2400" dirty="0"/>
              <a:t>The process to setup both Zoom and Panopto, as well as the basic steps to get started</a:t>
            </a:r>
          </a:p>
          <a:p>
            <a:r>
              <a:rPr lang="en-US" sz="2400" dirty="0"/>
              <a:t>Best recording practices for a quality video</a:t>
            </a:r>
          </a:p>
          <a:p>
            <a:r>
              <a:rPr lang="en-US" sz="2400" dirty="0"/>
              <a:t>Introduction of new features or changes</a:t>
            </a:r>
          </a:p>
          <a:p>
            <a:r>
              <a:rPr lang="en-US" sz="2400" dirty="0"/>
              <a:t>Best practices for using the tool in class, “avoid Zoom fatigue” and “Make your Zoom session work for you”</a:t>
            </a:r>
          </a:p>
          <a:p>
            <a:r>
              <a:rPr lang="en-US" sz="2400" dirty="0"/>
              <a:t>Q&amp;A Time at the end</a:t>
            </a:r>
          </a:p>
        </p:txBody>
      </p:sp>
    </p:spTree>
    <p:extLst>
      <p:ext uri="{BB962C8B-B14F-4D97-AF65-F5344CB8AC3E}">
        <p14:creationId xmlns:p14="http://schemas.microsoft.com/office/powerpoint/2010/main" val="306882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E7BE-C224-DC40-98DC-F5E8802B5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817148"/>
            <a:ext cx="10363200" cy="1162807"/>
          </a:xfrm>
        </p:spPr>
        <p:txBody>
          <a:bodyPr>
            <a:normAutofit/>
          </a:bodyPr>
          <a:lstStyle/>
          <a:p>
            <a:r>
              <a:rPr lang="en-US" sz="4800" dirty="0"/>
              <a:t>Q&amp;A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26F48-A636-074E-89BE-B8CD791B8B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do you want to ask us?</a:t>
            </a:r>
          </a:p>
        </p:txBody>
      </p:sp>
    </p:spTree>
    <p:extLst>
      <p:ext uri="{BB962C8B-B14F-4D97-AF65-F5344CB8AC3E}">
        <p14:creationId xmlns:p14="http://schemas.microsoft.com/office/powerpoint/2010/main" val="1534322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TM colors">
      <a:dk1>
        <a:srgbClr val="000000"/>
      </a:dk1>
      <a:lt1>
        <a:srgbClr val="FFFFFF"/>
      </a:lt1>
      <a:dk2>
        <a:srgbClr val="282B6B"/>
      </a:dk2>
      <a:lt2>
        <a:srgbClr val="EEECE1"/>
      </a:lt2>
      <a:accent1>
        <a:srgbClr val="282B6B"/>
      </a:accent1>
      <a:accent2>
        <a:srgbClr val="F34B22"/>
      </a:accent2>
      <a:accent3>
        <a:srgbClr val="9FDEC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7379</TotalTime>
  <Words>346</Words>
  <Application>Microsoft Office PowerPoint</Application>
  <PresentationFormat>Widescreen</PresentationFormat>
  <Paragraphs>43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Office Theme</vt:lpstr>
      <vt:lpstr>Zoom &amp; Panopto </vt:lpstr>
      <vt:lpstr>Educational Technology &amp; Media</vt:lpstr>
      <vt:lpstr>Notice of Intent to Record</vt:lpstr>
      <vt:lpstr>Joining us Today</vt:lpstr>
      <vt:lpstr>Session Overview</vt:lpstr>
      <vt:lpstr>Q&amp;A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Technology &amp; Media</dc:title>
  <dc:creator>Karen Park</dc:creator>
  <cp:lastModifiedBy>Karen Park</cp:lastModifiedBy>
  <cp:revision>26</cp:revision>
  <dcterms:created xsi:type="dcterms:W3CDTF">2017-09-01T15:20:33Z</dcterms:created>
  <dcterms:modified xsi:type="dcterms:W3CDTF">2020-08-05T18:44:26Z</dcterms:modified>
</cp:coreProperties>
</file>