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3F54B1B-6612-49C3-85C5-263A34D6251C}">
  <a:tblStyle styleId="{03F54B1B-6612-49C3-85C5-263A34D6251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EC3EB76-6B77-434F-A2E4-345A762649AA}"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slide" Target="slides/slide33.xml"/><Relationship Id="rId18" Type="http://schemas.openxmlformats.org/officeDocument/2006/relationships/slide" Target="slides/slide12.xml"/><Relationship Id="rId42" Type="http://schemas.openxmlformats.org/officeDocument/2006/relationships/font" Target="fonts/Roboto-bold.fntdata"/><Relationship Id="rId21" Type="http://schemas.openxmlformats.org/officeDocument/2006/relationships/slide" Target="slides/slide15.xml"/><Relationship Id="rId34" Type="http://schemas.openxmlformats.org/officeDocument/2006/relationships/slide" Target="slides/slide28.xml"/><Relationship Id="rId47" Type="http://schemas.openxmlformats.org/officeDocument/2006/relationships/customXml" Target="../customXml/item3.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24" Type="http://schemas.openxmlformats.org/officeDocument/2006/relationships/slide" Target="slides/slide18.xml"/><Relationship Id="rId1" Type="http://schemas.openxmlformats.org/officeDocument/2006/relationships/theme" Target="theme/theme2.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45" Type="http://schemas.openxmlformats.org/officeDocument/2006/relationships/customXml" Target="../customXml/item1.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slide" Target="slides/slide30.xml"/><Relationship Id="rId44" Type="http://schemas.openxmlformats.org/officeDocument/2006/relationships/font" Target="fonts/Roboto-boldItalic.fntdata"/><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3" Type="http://schemas.openxmlformats.org/officeDocument/2006/relationships/font" Target="fonts/Roboto-italic.fntdata"/><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8" Type="http://schemas.openxmlformats.org/officeDocument/2006/relationships/slide" Target="slides/slide2.xml"/><Relationship Id="rId3" Type="http://schemas.openxmlformats.org/officeDocument/2006/relationships/presProps" Target="presProps.xml"/><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slide" Target="slides/slide32.xml"/><Relationship Id="rId46" Type="http://schemas.openxmlformats.org/officeDocument/2006/relationships/customXml" Target="../customXml/item2.xml"/><Relationship Id="rId20" Type="http://schemas.openxmlformats.org/officeDocument/2006/relationships/slide" Target="slides/slide14.xml"/><Relationship Id="rId41"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750943d34_0_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4750943d34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750943d34_0_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4750943d34_0_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Leanna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750943d34_0_7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4750943d34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Joanna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4898816fe0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4898816fe0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Nick</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4750943d34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4750943d34_0_1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4750943d34_0_1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4750943d34_0_1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Joanna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4750943d34_0_2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4750943d34_0_2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Joanna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4750943d34_0_2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4750943d34_0_2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Joanna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4898816fe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4898816fe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Leanna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4750943d34_0_2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750943d34_0_2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4750943d34_0_2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750943d34_0_2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Leanna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4750943d34_0_2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4750943d34_0_2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750943d34_0_2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4750943d34_0_2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4750943d34_0_2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4750943d34_0_2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4750943d34_0_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4750943d34_0_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Joanna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4855474c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4855474c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4750943d34_0_2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4750943d34_0_2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Leanna</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97158fc5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97158fc5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Leanna</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97158fc5e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97158fc5e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497158fc5e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497158fc5e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497158fc5e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497158fc5e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nick</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4750943d34_0_2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4750943d34_0_2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nick</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4750943d34_0_2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4750943d34_0_2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nick</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4750943d34_0_1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4750943d34_0_1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4898816fe0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4898816fe0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Lorena</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4750943d34_0_1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4750943d34_0_1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4750943d34_0_1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4750943d34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4890b4992d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4890b4992d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4890b4992d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4890b4992d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g4898816fe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4898816fe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4898816fe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4898816fe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4898816fe0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4898816fe0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4898816fe0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4898816fe0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4898816fe0_3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898816fe0_3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4" name="Shape 14"/>
        <p:cNvGrpSpPr/>
        <p:nvPr/>
      </p:nvGrpSpPr>
      <p:grpSpPr>
        <a:xfrm>
          <a:off x="0" y="0"/>
          <a:ext cx="0" cy="0"/>
          <a:chOff x="0" y="0"/>
          <a:chExt cx="0" cy="0"/>
        </a:xfrm>
      </p:grpSpPr>
      <p:sp>
        <p:nvSpPr>
          <p:cNvPr id="15" name="Google Shape;15;p2"/>
          <p:cNvSpPr/>
          <p:nvPr/>
        </p:nvSpPr>
        <p:spPr>
          <a:xfrm>
            <a:off x="75" y="10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2"/>
          <p:cNvPicPr preferRelativeResize="0"/>
          <p:nvPr/>
        </p:nvPicPr>
        <p:blipFill rotWithShape="1">
          <a:blip r:embed="rId2">
            <a:alphaModFix amt="40000"/>
          </a:blip>
          <a:srcRect b="4876" l="1012" r="-277" t="20674"/>
          <a:stretch/>
        </p:blipFill>
        <p:spPr>
          <a:xfrm>
            <a:off x="0" y="0"/>
            <a:ext cx="9144000" cy="5143500"/>
          </a:xfrm>
          <a:prstGeom prst="rect">
            <a:avLst/>
          </a:prstGeom>
          <a:noFill/>
          <a:ln>
            <a:noFill/>
          </a:ln>
        </p:spPr>
      </p:pic>
      <p:sp>
        <p:nvSpPr>
          <p:cNvPr id="17" name="Google Shape;17;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8" name="Google Shape;18;p2"/>
          <p:cNvSpPr txBox="1"/>
          <p:nvPr/>
        </p:nvSpPr>
        <p:spPr>
          <a:xfrm>
            <a:off x="930450" y="604377"/>
            <a:ext cx="7315200" cy="709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4400">
                <a:latin typeface="Calibri"/>
                <a:ea typeface="Calibri"/>
                <a:cs typeface="Calibri"/>
                <a:sym typeface="Calibri"/>
              </a:rPr>
              <a:t>The Robo-Medics</a:t>
            </a:r>
            <a:endParaRPr b="1" sz="1400">
              <a:latin typeface="Calibri"/>
              <a:ea typeface="Calibri"/>
              <a:cs typeface="Calibri"/>
              <a:sym typeface="Calibri"/>
            </a:endParaRPr>
          </a:p>
        </p:txBody>
      </p:sp>
      <p:sp>
        <p:nvSpPr>
          <p:cNvPr id="19" name="Google Shape;19;p2"/>
          <p:cNvSpPr txBox="1"/>
          <p:nvPr/>
        </p:nvSpPr>
        <p:spPr>
          <a:xfrm>
            <a:off x="930450" y="3261075"/>
            <a:ext cx="7315200" cy="1162200"/>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sz="2600"/>
          </a:p>
          <a:p>
            <a:pPr indent="0" lvl="0" marL="0" marR="0" rtl="0" algn="ctr">
              <a:spcBef>
                <a:spcPts val="0"/>
              </a:spcBef>
              <a:spcAft>
                <a:spcPts val="0"/>
              </a:spcAft>
              <a:buNone/>
            </a:pPr>
            <a:r>
              <a:t/>
            </a:r>
            <a:endParaRPr sz="2600"/>
          </a:p>
          <a:p>
            <a:pPr indent="0" lvl="0" marL="0" marR="0" rtl="0" algn="ctr">
              <a:spcBef>
                <a:spcPts val="0"/>
              </a:spcBef>
              <a:spcAft>
                <a:spcPts val="0"/>
              </a:spcAft>
              <a:buNone/>
            </a:pPr>
            <a:r>
              <a:rPr lang="en" sz="2200"/>
              <a:t>J</a:t>
            </a:r>
            <a:r>
              <a:rPr lang="en" sz="2200">
                <a:latin typeface="Calibri"/>
                <a:ea typeface="Calibri"/>
                <a:cs typeface="Calibri"/>
                <a:sym typeface="Calibri"/>
              </a:rPr>
              <a:t>oanna Dickinson, Lorena Ferreira, Erin Okuna, </a:t>
            </a:r>
            <a:endParaRPr sz="2200">
              <a:latin typeface="Calibri"/>
              <a:ea typeface="Calibri"/>
              <a:cs typeface="Calibri"/>
              <a:sym typeface="Calibri"/>
            </a:endParaRPr>
          </a:p>
          <a:p>
            <a:pPr indent="0" lvl="0" marL="0" marR="0" rtl="0" algn="ctr">
              <a:spcBef>
                <a:spcPts val="0"/>
              </a:spcBef>
              <a:spcAft>
                <a:spcPts val="0"/>
              </a:spcAft>
              <a:buNone/>
            </a:pPr>
            <a:r>
              <a:rPr lang="en" sz="2200">
                <a:latin typeface="Calibri"/>
                <a:ea typeface="Calibri"/>
                <a:cs typeface="Calibri"/>
                <a:sym typeface="Calibri"/>
              </a:rPr>
              <a:t>Nick Sharp, Leanna Temple </a:t>
            </a:r>
            <a:endParaRPr sz="2200">
              <a:latin typeface="Calibri"/>
              <a:ea typeface="Calibri"/>
              <a:cs typeface="Calibri"/>
              <a:sym typeface="Calibri"/>
            </a:endParaRPr>
          </a:p>
          <a:p>
            <a:pPr indent="0" lvl="0" marL="0" marR="0" rtl="0" algn="ctr">
              <a:spcBef>
                <a:spcPts val="0"/>
              </a:spcBef>
              <a:spcAft>
                <a:spcPts val="0"/>
              </a:spcAft>
              <a:buNone/>
            </a:pPr>
            <a:r>
              <a:rPr lang="en" sz="2200">
                <a:latin typeface="Calibri"/>
                <a:ea typeface="Calibri"/>
                <a:cs typeface="Calibri"/>
                <a:sym typeface="Calibri"/>
              </a:rPr>
              <a:t>12/5/18</a:t>
            </a:r>
            <a:endParaRPr sz="2200">
              <a:latin typeface="Calibri"/>
              <a:ea typeface="Calibri"/>
              <a:cs typeface="Calibri"/>
              <a:sym typeface="Calibri"/>
            </a:endParaRPr>
          </a:p>
        </p:txBody>
      </p:sp>
      <p:pic>
        <p:nvPicPr>
          <p:cNvPr id="20" name="Google Shape;20;p2"/>
          <p:cNvPicPr preferRelativeResize="0"/>
          <p:nvPr/>
        </p:nvPicPr>
        <p:blipFill>
          <a:blip r:embed="rId3">
            <a:alphaModFix/>
          </a:blip>
          <a:stretch>
            <a:fillRect/>
          </a:stretch>
        </p:blipFill>
        <p:spPr>
          <a:xfrm flipH="1">
            <a:off x="3688294" y="1388163"/>
            <a:ext cx="1799512" cy="197988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estions">
  <p:cSld name="TITLE_2">
    <p:spTree>
      <p:nvGrpSpPr>
        <p:cNvPr id="21" name="Shape 21"/>
        <p:cNvGrpSpPr/>
        <p:nvPr/>
      </p:nvGrpSpPr>
      <p:grpSpPr>
        <a:xfrm>
          <a:off x="0" y="0"/>
          <a:ext cx="0" cy="0"/>
          <a:chOff x="0" y="0"/>
          <a:chExt cx="0" cy="0"/>
        </a:xfrm>
      </p:grpSpPr>
      <p:sp>
        <p:nvSpPr>
          <p:cNvPr id="22" name="Google Shape;22;p3"/>
          <p:cNvSpPr/>
          <p:nvPr/>
        </p:nvSpPr>
        <p:spPr>
          <a:xfrm>
            <a:off x="75" y="10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rotWithShape="1">
          <a:blip r:embed="rId2">
            <a:alphaModFix amt="40000"/>
          </a:blip>
          <a:srcRect b="4876" l="1012" r="-277" t="20674"/>
          <a:stretch/>
        </p:blipFill>
        <p:spPr>
          <a:xfrm>
            <a:off x="0" y="0"/>
            <a:ext cx="9144000" cy="5143500"/>
          </a:xfrm>
          <a:prstGeom prst="rect">
            <a:avLst/>
          </a:prstGeom>
          <a:noFill/>
          <a:ln>
            <a:noFill/>
          </a:ln>
        </p:spPr>
      </p:pic>
      <p:sp>
        <p:nvSpPr>
          <p:cNvPr id="24" name="Google Shape;2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25" name="Google Shape;25;p3"/>
          <p:cNvPicPr preferRelativeResize="0"/>
          <p:nvPr/>
        </p:nvPicPr>
        <p:blipFill>
          <a:blip r:embed="rId3">
            <a:alphaModFix/>
          </a:blip>
          <a:stretch>
            <a:fillRect/>
          </a:stretch>
        </p:blipFill>
        <p:spPr>
          <a:xfrm flipH="1">
            <a:off x="3688294" y="1388163"/>
            <a:ext cx="1799512" cy="1979888"/>
          </a:xfrm>
          <a:prstGeom prst="rect">
            <a:avLst/>
          </a:prstGeom>
          <a:noFill/>
          <a:ln>
            <a:noFill/>
          </a:ln>
        </p:spPr>
      </p:pic>
      <p:sp>
        <p:nvSpPr>
          <p:cNvPr id="26" name="Google Shape;26;p3"/>
          <p:cNvSpPr/>
          <p:nvPr/>
        </p:nvSpPr>
        <p:spPr>
          <a:xfrm>
            <a:off x="75" y="100"/>
            <a:ext cx="9144000" cy="5143500"/>
          </a:xfrm>
          <a:prstGeom prst="rect">
            <a:avLst/>
          </a:prstGeom>
          <a:solidFill>
            <a:srgbClr val="FFFFFF">
              <a:alpha val="6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40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 name="Google Shape;2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30" name="Shape 30"/>
        <p:cNvGrpSpPr/>
        <p:nvPr/>
      </p:nvGrpSpPr>
      <p:grpSpPr>
        <a:xfrm>
          <a:off x="0" y="0"/>
          <a:ext cx="0" cy="0"/>
          <a:chOff x="0" y="0"/>
          <a:chExt cx="0" cy="0"/>
        </a:xfrm>
      </p:grpSpPr>
      <p:sp>
        <p:nvSpPr>
          <p:cNvPr id="31" name="Google Shape;31;p5"/>
          <p:cNvSpPr txBox="1"/>
          <p:nvPr>
            <p:ph type="title"/>
          </p:nvPr>
        </p:nvSpPr>
        <p:spPr>
          <a:xfrm>
            <a:off x="311700" y="65475"/>
            <a:ext cx="8520600" cy="572700"/>
          </a:xfrm>
          <a:prstGeom prst="rect">
            <a:avLst/>
          </a:prstGeom>
        </p:spPr>
        <p:txBody>
          <a:bodyPr anchorCtr="0" anchor="t" bIns="91425" lIns="91425" spcFirstLastPara="1" rIns="91425" wrap="square" tIns="91425"/>
          <a:lstStyle>
            <a:lvl1pPr lvl="0">
              <a:spcBef>
                <a:spcPts val="0"/>
              </a:spcBef>
              <a:spcAft>
                <a:spcPts val="0"/>
              </a:spcAft>
              <a:buClr>
                <a:srgbClr val="000000"/>
              </a:buClr>
              <a:buSzPts val="4000"/>
              <a:buNone/>
              <a:defRPr>
                <a:solidFill>
                  <a:srgbClr val="000000"/>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5"/>
          <p:cNvSpPr txBox="1"/>
          <p:nvPr>
            <p:ph idx="1" type="body"/>
          </p:nvPr>
        </p:nvSpPr>
        <p:spPr>
          <a:xfrm>
            <a:off x="311700" y="885613"/>
            <a:ext cx="8520600" cy="3234900"/>
          </a:xfrm>
          <a:prstGeom prst="rect">
            <a:avLst/>
          </a:prstGeom>
        </p:spPr>
        <p:txBody>
          <a:bodyPr anchorCtr="0" anchor="t" bIns="91425" lIns="91425" spcFirstLastPara="1" rIns="91425" wrap="square" tIns="91425"/>
          <a:lstStyle>
            <a:lvl1pPr indent="-342900" lvl="0" marL="457200">
              <a:spcBef>
                <a:spcPts val="0"/>
              </a:spcBef>
              <a:spcAft>
                <a:spcPts val="0"/>
              </a:spcAft>
              <a:buClr>
                <a:srgbClr val="000000"/>
              </a:buClr>
              <a:buSzPts val="1800"/>
              <a:buChar char="❏"/>
              <a:defRPr>
                <a:solidFill>
                  <a:srgbClr val="000000"/>
                </a:solidFill>
              </a:defRPr>
            </a:lvl1pPr>
            <a:lvl2pPr indent="-317500" lvl="1" marL="914400">
              <a:spcBef>
                <a:spcPts val="0"/>
              </a:spcBef>
              <a:spcAft>
                <a:spcPts val="0"/>
              </a:spcAft>
              <a:buClr>
                <a:srgbClr val="980000"/>
              </a:buClr>
              <a:buSzPts val="1400"/>
              <a:buChar char="❏"/>
              <a:defRPr>
                <a:solidFill>
                  <a:srgbClr val="980000"/>
                </a:solidFill>
              </a:defRPr>
            </a:lvl2pPr>
            <a:lvl3pPr indent="-317500" lvl="2" marL="1371600">
              <a:spcBef>
                <a:spcPts val="0"/>
              </a:spcBef>
              <a:spcAft>
                <a:spcPts val="0"/>
              </a:spcAft>
              <a:buClr>
                <a:srgbClr val="434343"/>
              </a:buClr>
              <a:buSzPts val="1400"/>
              <a:buChar char="❏"/>
              <a:defRPr>
                <a:solidFill>
                  <a:srgbClr val="434343"/>
                </a:solidFill>
              </a:defRPr>
            </a:lvl3pPr>
            <a:lvl4pPr indent="-317500" lvl="3" marL="1828800">
              <a:spcBef>
                <a:spcPts val="0"/>
              </a:spcBef>
              <a:spcAft>
                <a:spcPts val="0"/>
              </a:spcAft>
              <a:buClr>
                <a:srgbClr val="000000"/>
              </a:buClr>
              <a:buSzPts val="1400"/>
              <a:buChar char="❏"/>
              <a:defRPr>
                <a:solidFill>
                  <a:srgbClr val="000000"/>
                </a:solidFill>
              </a:defRPr>
            </a:lvl4pPr>
            <a:lvl5pPr indent="-317500" lvl="4" marL="2286000">
              <a:spcBef>
                <a:spcPts val="0"/>
              </a:spcBef>
              <a:spcAft>
                <a:spcPts val="0"/>
              </a:spcAft>
              <a:buSzPts val="1400"/>
              <a:buChar char="❏"/>
              <a:defRPr/>
            </a:lvl5pPr>
            <a:lvl6pPr indent="-317500" lvl="5" marL="2743200">
              <a:spcBef>
                <a:spcPts val="0"/>
              </a:spcBef>
              <a:spcAft>
                <a:spcPts val="0"/>
              </a:spcAft>
              <a:buClr>
                <a:srgbClr val="434343"/>
              </a:buClr>
              <a:buSzPts val="1400"/>
              <a:buChar char="❏"/>
              <a:defRPr>
                <a:solidFill>
                  <a:srgbClr val="434343"/>
                </a:solidFill>
              </a:defRPr>
            </a:lvl6pPr>
            <a:lvl7pPr indent="-317500" lvl="6" marL="3200400">
              <a:spcBef>
                <a:spcPts val="0"/>
              </a:spcBef>
              <a:spcAft>
                <a:spcPts val="0"/>
              </a:spcAft>
              <a:buClr>
                <a:srgbClr val="000000"/>
              </a:buClr>
              <a:buSzPts val="1400"/>
              <a:buChar char="❏"/>
              <a:defRPr>
                <a:solidFill>
                  <a:srgbClr val="000000"/>
                </a:solidFill>
              </a:defRPr>
            </a:lvl7pPr>
            <a:lvl8pPr indent="-317500" lvl="7" marL="3657600">
              <a:spcBef>
                <a:spcPts val="0"/>
              </a:spcBef>
              <a:spcAft>
                <a:spcPts val="0"/>
              </a:spcAft>
              <a:buClr>
                <a:srgbClr val="980000"/>
              </a:buClr>
              <a:buSzPts val="1400"/>
              <a:buChar char="❏"/>
              <a:defRPr>
                <a:solidFill>
                  <a:srgbClr val="980000"/>
                </a:solidFill>
              </a:defRPr>
            </a:lvl8pPr>
            <a:lvl9pPr indent="-317500" lvl="8" marL="4114800">
              <a:spcBef>
                <a:spcPts val="0"/>
              </a:spcBef>
              <a:spcAft>
                <a:spcPts val="0"/>
              </a:spcAft>
              <a:buClr>
                <a:srgbClr val="434343"/>
              </a:buClr>
              <a:buSzPts val="1400"/>
              <a:buChar char="❏"/>
              <a:defRPr>
                <a:solidFill>
                  <a:srgbClr val="434343"/>
                </a:solidFill>
              </a:defRPr>
            </a:lvl9pPr>
          </a:lstStyle>
          <a:p/>
        </p:txBody>
      </p:sp>
      <p:sp>
        <p:nvSpPr>
          <p:cNvPr id="33" name="Google Shape;3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4" name="Shape 34"/>
        <p:cNvGrpSpPr/>
        <p:nvPr/>
      </p:nvGrpSpPr>
      <p:grpSpPr>
        <a:xfrm>
          <a:off x="0" y="0"/>
          <a:ext cx="0" cy="0"/>
          <a:chOff x="0" y="0"/>
          <a:chExt cx="0" cy="0"/>
        </a:xfrm>
      </p:grpSpPr>
      <p:sp>
        <p:nvSpPr>
          <p:cNvPr id="35" name="Google Shape;35;p6"/>
          <p:cNvSpPr txBox="1"/>
          <p:nvPr>
            <p:ph type="title"/>
          </p:nvPr>
        </p:nvSpPr>
        <p:spPr>
          <a:xfrm>
            <a:off x="311700" y="65475"/>
            <a:ext cx="8520600" cy="572700"/>
          </a:xfrm>
          <a:prstGeom prst="rect">
            <a:avLst/>
          </a:prstGeom>
        </p:spPr>
        <p:txBody>
          <a:bodyPr anchorCtr="0" anchor="t" bIns="91425" lIns="91425" spcFirstLastPara="1" rIns="91425" wrap="square" tIns="91425"/>
          <a:lstStyle>
            <a:lvl1pPr lvl="0">
              <a:spcBef>
                <a:spcPts val="0"/>
              </a:spcBef>
              <a:spcAft>
                <a:spcPts val="0"/>
              </a:spcAft>
              <a:buSzPts val="4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 name="Google Shape;36;p6"/>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6"/>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9" name="Shape 39"/>
        <p:cNvGrpSpPr/>
        <p:nvPr/>
      </p:nvGrpSpPr>
      <p:grpSpPr>
        <a:xfrm>
          <a:off x="0" y="0"/>
          <a:ext cx="0" cy="0"/>
          <a:chOff x="0" y="0"/>
          <a:chExt cx="0" cy="0"/>
        </a:xfrm>
      </p:grpSpPr>
      <p:sp>
        <p:nvSpPr>
          <p:cNvPr id="40" name="Google Shape;40;p7"/>
          <p:cNvSpPr txBox="1"/>
          <p:nvPr>
            <p:ph type="title"/>
          </p:nvPr>
        </p:nvSpPr>
        <p:spPr>
          <a:xfrm>
            <a:off x="311700" y="6547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2" name="Shape 42"/>
        <p:cNvGrpSpPr/>
        <p:nvPr/>
      </p:nvGrpSpPr>
      <p:grpSpPr>
        <a:xfrm>
          <a:off x="0" y="0"/>
          <a:ext cx="0" cy="0"/>
          <a:chOff x="0" y="0"/>
          <a:chExt cx="0" cy="0"/>
        </a:xfrm>
      </p:grpSpPr>
      <p:sp>
        <p:nvSpPr>
          <p:cNvPr id="43" name="Google Shape;43;p8"/>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4" name="Google Shape;44;p8"/>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5" name="Google Shape;4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6" name="Shape 46"/>
        <p:cNvGrpSpPr/>
        <p:nvPr/>
      </p:nvGrpSpPr>
      <p:grpSpPr>
        <a:xfrm>
          <a:off x="0" y="0"/>
          <a:ext cx="0" cy="0"/>
          <a:chOff x="0" y="0"/>
          <a:chExt cx="0" cy="0"/>
        </a:xfrm>
      </p:grpSpPr>
      <p:sp>
        <p:nvSpPr>
          <p:cNvPr id="47" name="Google Shape;47;p9"/>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 name="Google Shape;48;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9" name="Shape 49"/>
        <p:cNvGrpSpPr/>
        <p:nvPr/>
      </p:nvGrpSpPr>
      <p:grpSpPr>
        <a:xfrm>
          <a:off x="0" y="0"/>
          <a:ext cx="0" cy="0"/>
          <a:chOff x="0" y="0"/>
          <a:chExt cx="0" cy="0"/>
        </a:xfrm>
      </p:grpSpPr>
      <p:sp>
        <p:nvSpPr>
          <p:cNvPr id="50" name="Google Shape;50;p10"/>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10"/>
          <p:cNvSpPr/>
          <p:nvPr/>
        </p:nvSpPr>
        <p:spPr>
          <a:xfrm>
            <a:off x="4572000" y="-125"/>
            <a:ext cx="4572000" cy="5143500"/>
          </a:xfrm>
          <a:prstGeom prst="rect">
            <a:avLst/>
          </a:prstGeom>
          <a:solidFill>
            <a:srgbClr val="E4E4E4">
              <a:alpha val="3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10"/>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4" name="Google Shape;5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sp>
        <p:nvSpPr>
          <p:cNvPr id="56" name="Google Shape;56;p11"/>
          <p:cNvSpPr txBox="1"/>
          <p:nvPr>
            <p:ph idx="1" type="body"/>
          </p:nvPr>
        </p:nvSpPr>
        <p:spPr>
          <a:xfrm>
            <a:off x="1483275" y="39257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57" name="Google Shape;5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8" name="Shape 58"/>
        <p:cNvGrpSpPr/>
        <p:nvPr/>
      </p:nvGrpSpPr>
      <p:grpSpPr>
        <a:xfrm>
          <a:off x="0" y="0"/>
          <a:ext cx="0" cy="0"/>
          <a:chOff x="0" y="0"/>
          <a:chExt cx="0" cy="0"/>
        </a:xfrm>
      </p:grpSpPr>
      <p:sp>
        <p:nvSpPr>
          <p:cNvPr id="59" name="Google Shape;59;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 name="Google Shape;60;p12"/>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1" name="Google Shape;6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64" name="Google Shape;64;p13"/>
          <p:cNvSpPr/>
          <p:nvPr/>
        </p:nvSpPr>
        <p:spPr>
          <a:xfrm>
            <a:off x="0" y="3768000"/>
            <a:ext cx="9144000" cy="1375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13"/>
          <p:cNvPicPr preferRelativeResize="0"/>
          <p:nvPr/>
        </p:nvPicPr>
        <p:blipFill>
          <a:blip r:embed="rId2">
            <a:alphaModFix/>
          </a:blip>
          <a:stretch>
            <a:fillRect/>
          </a:stretch>
        </p:blipFill>
        <p:spPr>
          <a:xfrm>
            <a:off x="8514225" y="4594800"/>
            <a:ext cx="548700" cy="5487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p:cSld name="TITLE_1">
    <p:spTree>
      <p:nvGrpSpPr>
        <p:cNvPr id="66" name="Shape 6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4.jp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2.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8514225" y="4594800"/>
            <a:ext cx="548700" cy="548700"/>
          </a:xfrm>
          <a:prstGeom prst="rect">
            <a:avLst/>
          </a:prstGeom>
          <a:noFill/>
          <a:ln>
            <a:noFill/>
          </a:ln>
        </p:spPr>
      </p:pic>
      <p:pic>
        <p:nvPicPr>
          <p:cNvPr id="7" name="Google Shape;7;p1"/>
          <p:cNvPicPr preferRelativeResize="0"/>
          <p:nvPr/>
        </p:nvPicPr>
        <p:blipFill rotWithShape="1">
          <a:blip r:embed="rId2">
            <a:alphaModFix/>
          </a:blip>
          <a:srcRect b="0" l="0" r="41867" t="0"/>
          <a:stretch/>
        </p:blipFill>
        <p:spPr>
          <a:xfrm>
            <a:off x="0" y="3650250"/>
            <a:ext cx="9144000" cy="2000450"/>
          </a:xfrm>
          <a:prstGeom prst="rect">
            <a:avLst/>
          </a:prstGeom>
          <a:noFill/>
          <a:ln>
            <a:noFill/>
          </a:ln>
        </p:spPr>
      </p:pic>
      <p:pic>
        <p:nvPicPr>
          <p:cNvPr id="8" name="Google Shape;8;p1"/>
          <p:cNvPicPr preferRelativeResize="0"/>
          <p:nvPr/>
        </p:nvPicPr>
        <p:blipFill rotWithShape="1">
          <a:blip r:embed="rId2">
            <a:alphaModFix/>
          </a:blip>
          <a:srcRect b="0" l="0" r="41867" t="0"/>
          <a:stretch/>
        </p:blipFill>
        <p:spPr>
          <a:xfrm>
            <a:off x="0" y="-267900"/>
            <a:ext cx="3197450" cy="2000450"/>
          </a:xfrm>
          <a:prstGeom prst="rect">
            <a:avLst/>
          </a:prstGeom>
          <a:noFill/>
          <a:ln>
            <a:noFill/>
          </a:ln>
        </p:spPr>
      </p:pic>
      <p:pic>
        <p:nvPicPr>
          <p:cNvPr id="9" name="Google Shape;9;p1"/>
          <p:cNvPicPr preferRelativeResize="0"/>
          <p:nvPr/>
        </p:nvPicPr>
        <p:blipFill rotWithShape="1">
          <a:blip r:embed="rId2">
            <a:alphaModFix/>
          </a:blip>
          <a:srcRect b="0" l="0" r="0" t="13389"/>
          <a:stretch/>
        </p:blipFill>
        <p:spPr>
          <a:xfrm>
            <a:off x="3197450" y="0"/>
            <a:ext cx="5050374" cy="1732550"/>
          </a:xfrm>
          <a:prstGeom prst="rect">
            <a:avLst/>
          </a:prstGeom>
          <a:noFill/>
          <a:ln>
            <a:noFill/>
          </a:ln>
        </p:spPr>
      </p:pic>
      <p:pic>
        <p:nvPicPr>
          <p:cNvPr id="10" name="Google Shape;10;p1"/>
          <p:cNvPicPr preferRelativeResize="0"/>
          <p:nvPr/>
        </p:nvPicPr>
        <p:blipFill rotWithShape="1">
          <a:blip r:embed="rId2">
            <a:alphaModFix/>
          </a:blip>
          <a:srcRect b="0" l="97841" r="0" t="0"/>
          <a:stretch/>
        </p:blipFill>
        <p:spPr>
          <a:xfrm flipH="1">
            <a:off x="8247819" y="-267900"/>
            <a:ext cx="896176" cy="2000450"/>
          </a:xfrm>
          <a:prstGeom prst="rect">
            <a:avLst/>
          </a:prstGeom>
          <a:noFill/>
          <a:ln>
            <a:noFill/>
          </a:ln>
        </p:spPr>
      </p:pic>
      <p:sp>
        <p:nvSpPr>
          <p:cNvPr id="11" name="Google Shape;11;p1"/>
          <p:cNvSpPr txBox="1"/>
          <p:nvPr>
            <p:ph type="title"/>
          </p:nvPr>
        </p:nvSpPr>
        <p:spPr>
          <a:xfrm>
            <a:off x="311700" y="6547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4000"/>
              <a:buFont typeface="Calibri"/>
              <a:buNone/>
              <a:defRPr b="1" sz="4000">
                <a:solidFill>
                  <a:schemeClr val="dk1"/>
                </a:solidFill>
                <a:latin typeface="Calibri"/>
                <a:ea typeface="Calibri"/>
                <a:cs typeface="Calibri"/>
                <a:sym typeface="Calibri"/>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2" name="Google Shape;12;p1"/>
          <p:cNvSpPr txBox="1"/>
          <p:nvPr>
            <p:ph idx="1" type="body"/>
          </p:nvPr>
        </p:nvSpPr>
        <p:spPr>
          <a:xfrm>
            <a:off x="311700" y="885613"/>
            <a:ext cx="8520600" cy="32349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SzPts val="1800"/>
              <a:buFont typeface="Calibri"/>
              <a:buChar char="❏"/>
              <a:defRPr sz="1800">
                <a:latin typeface="Calibri"/>
                <a:ea typeface="Calibri"/>
                <a:cs typeface="Calibri"/>
                <a:sym typeface="Calibri"/>
              </a:defRPr>
            </a:lvl1pPr>
            <a:lvl2pPr indent="-317500" lvl="1" marL="914400">
              <a:lnSpc>
                <a:spcPct val="115000"/>
              </a:lnSpc>
              <a:spcBef>
                <a:spcPts val="0"/>
              </a:spcBef>
              <a:spcAft>
                <a:spcPts val="0"/>
              </a:spcAft>
              <a:buClr>
                <a:srgbClr val="980000"/>
              </a:buClr>
              <a:buSzPts val="1400"/>
              <a:buFont typeface="Calibri"/>
              <a:buChar char="❏"/>
              <a:defRPr>
                <a:solidFill>
                  <a:srgbClr val="980000"/>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SzPts val="1400"/>
              <a:buFont typeface="Calibri"/>
              <a:buChar char="❏"/>
              <a:defRPr>
                <a:latin typeface="Calibri"/>
                <a:ea typeface="Calibri"/>
                <a:cs typeface="Calibri"/>
                <a:sym typeface="Calibri"/>
              </a:defRPr>
            </a:lvl4pPr>
            <a:lvl5pPr indent="-317500" lvl="4" marL="2286000">
              <a:lnSpc>
                <a:spcPct val="115000"/>
              </a:lnSpc>
              <a:spcBef>
                <a:spcPts val="0"/>
              </a:spcBef>
              <a:spcAft>
                <a:spcPts val="0"/>
              </a:spcAft>
              <a:buClr>
                <a:srgbClr val="980000"/>
              </a:buClr>
              <a:buSzPts val="1400"/>
              <a:buFont typeface="Calibri"/>
              <a:buChar char="❏"/>
              <a:defRPr>
                <a:solidFill>
                  <a:srgbClr val="980000"/>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SzPts val="1400"/>
              <a:buFont typeface="Calibri"/>
              <a:buChar char="❏"/>
              <a:defRPr>
                <a:latin typeface="Calibri"/>
                <a:ea typeface="Calibri"/>
                <a:cs typeface="Calibri"/>
                <a:sym typeface="Calibri"/>
              </a:defRPr>
            </a:lvl7pPr>
            <a:lvl8pPr indent="-317500" lvl="7" marL="3657600">
              <a:lnSpc>
                <a:spcPct val="115000"/>
              </a:lnSpc>
              <a:spcBef>
                <a:spcPts val="0"/>
              </a:spcBef>
              <a:spcAft>
                <a:spcPts val="0"/>
              </a:spcAft>
              <a:buClr>
                <a:srgbClr val="980000"/>
              </a:buClr>
              <a:buSzPts val="1400"/>
              <a:buFont typeface="Calibri"/>
              <a:buChar char="❏"/>
              <a:defRPr>
                <a:solidFill>
                  <a:srgbClr val="980000"/>
                </a:solidFill>
                <a:latin typeface="Calibri"/>
                <a:ea typeface="Calibri"/>
                <a:cs typeface="Calibri"/>
                <a:sym typeface="Calibri"/>
              </a:defRPr>
            </a:lvl8pPr>
            <a:lvl9pPr indent="-317500" lvl="8" marL="4114800">
              <a:lnSpc>
                <a:spcPct val="115000"/>
              </a:lnSpc>
              <a:spcBef>
                <a:spcPts val="0"/>
              </a:spcBef>
              <a:spcAft>
                <a:spcPts val="0"/>
              </a:spcAft>
              <a:buClr>
                <a:srgbClr val="434343"/>
              </a:buClr>
              <a:buSzPts val="1400"/>
              <a:buFont typeface="Calibri"/>
              <a:buChar char="❏"/>
              <a:defRPr>
                <a:solidFill>
                  <a:srgbClr val="434343"/>
                </a:solidFill>
                <a:latin typeface="Calibri"/>
                <a:ea typeface="Calibri"/>
                <a:cs typeface="Calibri"/>
                <a:sym typeface="Calibri"/>
              </a:defRPr>
            </a:lvl9pPr>
          </a:lstStyle>
          <a:p/>
        </p:txBody>
      </p:sp>
      <p:pic>
        <p:nvPicPr>
          <p:cNvPr id="13" name="Google Shape;13;p1"/>
          <p:cNvPicPr preferRelativeResize="0"/>
          <p:nvPr/>
        </p:nvPicPr>
        <p:blipFill>
          <a:blip r:embed="rId3">
            <a:alphaModFix/>
          </a:blip>
          <a:stretch>
            <a:fillRect/>
          </a:stretch>
        </p:blipFill>
        <p:spPr>
          <a:xfrm>
            <a:off x="105150" y="3983100"/>
            <a:ext cx="975900" cy="107372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2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8.png"/><Relationship Id="rId4" Type="http://schemas.openxmlformats.org/officeDocument/2006/relationships/image" Target="../media/image23.png"/><Relationship Id="rId5"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0.jp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0.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hyperlink" Target="https://msis.jsc.nasa.gov/sections/section04.htm#_4.9_STRENGTH" TargetMode="External"/><Relationship Id="rId4" Type="http://schemas.openxmlformats.org/officeDocument/2006/relationships/hyperlink" Target="https://images-na.ssl-images-amazon.com/images/I/B1jErlL43zS.pdf" TargetMode="External"/><Relationship Id="rId5" Type="http://schemas.openxmlformats.org/officeDocument/2006/relationships/hyperlink" Target="https://images-na.ssl-images-amazon.com/images/I/B1jErlL43zS.pdf" TargetMode="External"/><Relationship Id="rId6" Type="http://schemas.openxmlformats.org/officeDocument/2006/relationships/hyperlink" Target="https://rcbenchmark.gitlab.io/docs/en/dynamometer/theory/how-to-measure-brushless-motor-and-propeller-efficiency.html" TargetMode="External"/><Relationship Id="rId7" Type="http://schemas.openxmlformats.org/officeDocument/2006/relationships/hyperlink" Target="https://pediatriceducation.org/2013/06/03/what-ambient-temperature-is-appropriate/" TargetMode="External"/><Relationship Id="rId8" Type="http://schemas.openxmlformats.org/officeDocument/2006/relationships/hyperlink" Target="https://msis.jsc.nasa.gov/sections/section04.htm#_4.9_STRENGT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hyperlink" Target="http://www.youtube.com/watch?v=9JBrmIu_2Sk" TargetMode="External"/><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hyperlink" Target="http://www.youtube.com/watch?v=0G8FJ1jUwdc" TargetMode="External"/><Relationship Id="rId4"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hyperlink" Target="http://www.youtube.com/watch?v=ndyod3KYVxI" TargetMode="External"/><Relationship Id="rId4" Type="http://schemas.openxmlformats.org/officeDocument/2006/relationships/image" Target="../media/image22.jpg"/><Relationship Id="rId5" Type="http://schemas.openxmlformats.org/officeDocument/2006/relationships/hyperlink" Target="http://www.youtube.com/watch?v=-Tv2e-W1YXo" TargetMode="External"/><Relationship Id="rId6" Type="http://schemas.openxmlformats.org/officeDocument/2006/relationships/image" Target="../media/image2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hyperlink" Target="http://www.youtube.com/watch?v=iOXKgkz8cQU" TargetMode="External"/><Relationship Id="rId4" Type="http://schemas.openxmlformats.org/officeDocument/2006/relationships/image" Target="../media/image33.jpg"/><Relationship Id="rId5" Type="http://schemas.openxmlformats.org/officeDocument/2006/relationships/hyperlink" Target="http://www.youtube.com/watch?v=N-6JVYnCsQU" TargetMode="External"/><Relationship Id="rId6" Type="http://schemas.openxmlformats.org/officeDocument/2006/relationships/image" Target="../media/image2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hyperlink" Target="http://www.youtube.com/watch?v=E6WpOoD46DU" TargetMode="External"/><Relationship Id="rId4" Type="http://schemas.openxmlformats.org/officeDocument/2006/relationships/image" Target="../media/image30.jpg"/><Relationship Id="rId5" Type="http://schemas.openxmlformats.org/officeDocument/2006/relationships/hyperlink" Target="http://www.youtube.com/watch?v=CCJvP_t9Cig" TargetMode="External"/><Relationship Id="rId6"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flipH="1">
            <a:off x="3688294" y="1388163"/>
            <a:ext cx="1799512" cy="19798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nvSpPr>
        <p:spPr>
          <a:xfrm>
            <a:off x="4333875" y="1966950"/>
            <a:ext cx="3798000" cy="25179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b="1" lang="en">
                <a:latin typeface="Calibri"/>
                <a:ea typeface="Calibri"/>
                <a:cs typeface="Calibri"/>
                <a:sym typeface="Calibri"/>
              </a:rPr>
              <a:t>Electrical RRP</a:t>
            </a:r>
            <a:endParaRPr b="1">
              <a:latin typeface="Calibri"/>
              <a:ea typeface="Calibri"/>
              <a:cs typeface="Calibri"/>
              <a:sym typeface="Calibri"/>
            </a:endParaRPr>
          </a:p>
          <a:p>
            <a:pPr indent="0" lvl="0" marL="457200" rtl="0" algn="l">
              <a:lnSpc>
                <a:spcPct val="100000"/>
              </a:lnSpc>
              <a:spcBef>
                <a:spcPts val="0"/>
              </a:spcBef>
              <a:spcAft>
                <a:spcPts val="0"/>
              </a:spcAft>
              <a:buNone/>
            </a:pPr>
            <a:r>
              <a:rPr b="1" lang="en">
                <a:latin typeface="Calibri"/>
                <a:ea typeface="Calibri"/>
                <a:cs typeface="Calibri"/>
                <a:sym typeface="Calibri"/>
              </a:rPr>
              <a:t>RFID Tag</a:t>
            </a:r>
            <a:endParaRPr b="1">
              <a:latin typeface="Calibri"/>
              <a:ea typeface="Calibri"/>
              <a:cs typeface="Calibri"/>
              <a:sym typeface="Calibri"/>
            </a:endParaRPr>
          </a:p>
          <a:p>
            <a:pPr indent="-304800" lvl="0" marL="457200" rtl="0" algn="l">
              <a:lnSpc>
                <a:spcPct val="100000"/>
              </a:lnSpc>
              <a:spcBef>
                <a:spcPts val="800"/>
              </a:spcBef>
              <a:spcAft>
                <a:spcPts val="0"/>
              </a:spcAft>
              <a:buClr>
                <a:srgbClr val="990000"/>
              </a:buClr>
              <a:buSzPts val="1200"/>
              <a:buFont typeface="Calibri"/>
              <a:buChar char="●"/>
            </a:pPr>
            <a:r>
              <a:rPr lang="en" sz="1200">
                <a:latin typeface="Calibri"/>
                <a:ea typeface="Calibri"/>
                <a:cs typeface="Calibri"/>
                <a:sym typeface="Calibri"/>
              </a:rPr>
              <a:t>Create a system of sensors with different functions</a:t>
            </a:r>
            <a:endParaRPr sz="1200">
              <a:latin typeface="Calibri"/>
              <a:ea typeface="Calibri"/>
              <a:cs typeface="Calibri"/>
              <a:sym typeface="Calibri"/>
            </a:endParaRPr>
          </a:p>
          <a:p>
            <a:pPr indent="-304800" lvl="0" marL="457200" rtl="0" algn="l">
              <a:lnSpc>
                <a:spcPct val="100000"/>
              </a:lnSpc>
              <a:spcBef>
                <a:spcPts val="600"/>
              </a:spcBef>
              <a:spcAft>
                <a:spcPts val="0"/>
              </a:spcAft>
              <a:buClr>
                <a:srgbClr val="990000"/>
              </a:buClr>
              <a:buSzPts val="1200"/>
              <a:buFont typeface="Calibri"/>
              <a:buChar char="●"/>
            </a:pPr>
            <a:r>
              <a:rPr lang="en" sz="1200">
                <a:latin typeface="Calibri"/>
                <a:ea typeface="Calibri"/>
                <a:cs typeface="Calibri"/>
                <a:sym typeface="Calibri"/>
              </a:rPr>
              <a:t>Power and control three ultrasonic sensors, two infrared(IR) sensor, and one radio frequency identification(RFID) sensor; all integrated with PSoC 6 microprocessor architecture</a:t>
            </a:r>
            <a:endParaRPr sz="1200">
              <a:latin typeface="Calibri"/>
              <a:ea typeface="Calibri"/>
              <a:cs typeface="Calibri"/>
              <a:sym typeface="Calibri"/>
            </a:endParaRPr>
          </a:p>
          <a:p>
            <a:pPr indent="-304800" lvl="0" marL="457200" rtl="0" algn="l">
              <a:lnSpc>
                <a:spcPct val="100000"/>
              </a:lnSpc>
              <a:spcBef>
                <a:spcPts val="600"/>
              </a:spcBef>
              <a:spcAft>
                <a:spcPts val="0"/>
              </a:spcAft>
              <a:buClr>
                <a:srgbClr val="990000"/>
              </a:buClr>
              <a:buSzPts val="1200"/>
              <a:buFont typeface="Calibri"/>
              <a:buChar char="●"/>
            </a:pPr>
            <a:r>
              <a:rPr lang="en" sz="1200">
                <a:latin typeface="Calibri"/>
                <a:ea typeface="Calibri"/>
                <a:cs typeface="Calibri"/>
                <a:sym typeface="Calibri"/>
              </a:rPr>
              <a:t>Ultrasonic Sensors will be able to detect distance to object in front of them</a:t>
            </a:r>
            <a:endParaRPr sz="1200">
              <a:latin typeface="Calibri"/>
              <a:ea typeface="Calibri"/>
              <a:cs typeface="Calibri"/>
              <a:sym typeface="Calibri"/>
            </a:endParaRPr>
          </a:p>
          <a:p>
            <a:pPr indent="-304800" lvl="0" marL="457200" rtl="0" algn="l">
              <a:lnSpc>
                <a:spcPct val="100000"/>
              </a:lnSpc>
              <a:spcBef>
                <a:spcPts val="600"/>
              </a:spcBef>
              <a:spcAft>
                <a:spcPts val="0"/>
              </a:spcAft>
              <a:buClr>
                <a:srgbClr val="990000"/>
              </a:buClr>
              <a:buSzPts val="1200"/>
              <a:buFont typeface="Calibri"/>
              <a:buChar char="●"/>
            </a:pPr>
            <a:r>
              <a:rPr lang="en" sz="1200">
                <a:latin typeface="Calibri"/>
                <a:ea typeface="Calibri"/>
                <a:cs typeface="Calibri"/>
                <a:sym typeface="Calibri"/>
              </a:rPr>
              <a:t>IR sensors will be able to count RPM wheel</a:t>
            </a:r>
            <a:endParaRPr sz="800"/>
          </a:p>
          <a:p>
            <a:pPr indent="0" lvl="0" marL="0" rtl="0" algn="l">
              <a:spcBef>
                <a:spcPts val="600"/>
              </a:spcBef>
              <a:spcAft>
                <a:spcPts val="0"/>
              </a:spcAft>
              <a:buNone/>
            </a:pPr>
            <a:r>
              <a:t/>
            </a:r>
            <a:endParaRPr/>
          </a:p>
        </p:txBody>
      </p:sp>
      <p:pic>
        <p:nvPicPr>
          <p:cNvPr id="77" name="Google Shape;77;p16"/>
          <p:cNvPicPr preferRelativeResize="0"/>
          <p:nvPr/>
        </p:nvPicPr>
        <p:blipFill>
          <a:blip r:embed="rId3">
            <a:alphaModFix/>
          </a:blip>
          <a:stretch>
            <a:fillRect/>
          </a:stretch>
        </p:blipFill>
        <p:spPr>
          <a:xfrm>
            <a:off x="1467825" y="814800"/>
            <a:ext cx="2048512" cy="1534650"/>
          </a:xfrm>
          <a:prstGeom prst="rect">
            <a:avLst/>
          </a:prstGeom>
          <a:noFill/>
          <a:ln>
            <a:noFill/>
          </a:ln>
        </p:spPr>
      </p:pic>
      <p:pic>
        <p:nvPicPr>
          <p:cNvPr id="78" name="Google Shape;78;p16"/>
          <p:cNvPicPr preferRelativeResize="0"/>
          <p:nvPr/>
        </p:nvPicPr>
        <p:blipFill rotWithShape="1">
          <a:blip r:embed="rId4">
            <a:alphaModFix/>
          </a:blip>
          <a:srcRect b="2108" l="7291" r="8312" t="4590"/>
          <a:stretch/>
        </p:blipFill>
        <p:spPr>
          <a:xfrm>
            <a:off x="4894985" y="814800"/>
            <a:ext cx="1140115" cy="1152150"/>
          </a:xfrm>
          <a:prstGeom prst="rect">
            <a:avLst/>
          </a:prstGeom>
          <a:noFill/>
          <a:ln>
            <a:noFill/>
          </a:ln>
        </p:spPr>
      </p:pic>
      <p:sp>
        <p:nvSpPr>
          <p:cNvPr id="79" name="Google Shape;79;p16"/>
          <p:cNvSpPr txBox="1"/>
          <p:nvPr/>
        </p:nvSpPr>
        <p:spPr>
          <a:xfrm>
            <a:off x="1125425" y="2349450"/>
            <a:ext cx="2958600" cy="2135400"/>
          </a:xfrm>
          <a:prstGeom prst="rect">
            <a:avLst/>
          </a:prstGeom>
          <a:noFill/>
          <a:ln>
            <a:noFill/>
          </a:ln>
        </p:spPr>
        <p:txBody>
          <a:bodyPr anchorCtr="0" anchor="t" bIns="91425" lIns="91425" spcFirstLastPara="1" rIns="91425" wrap="square" tIns="91425">
            <a:noAutofit/>
          </a:bodyPr>
          <a:lstStyle/>
          <a:p>
            <a:pPr indent="0" lvl="0" marL="228600" rtl="0" algn="l">
              <a:lnSpc>
                <a:spcPct val="100000"/>
              </a:lnSpc>
              <a:spcBef>
                <a:spcPts val="0"/>
              </a:spcBef>
              <a:spcAft>
                <a:spcPts val="0"/>
              </a:spcAft>
              <a:buNone/>
            </a:pPr>
            <a:r>
              <a:rPr b="1" lang="en">
                <a:latin typeface="Calibri"/>
                <a:ea typeface="Calibri"/>
                <a:cs typeface="Calibri"/>
                <a:sym typeface="Calibri"/>
              </a:rPr>
              <a:t>Mechanical RRP</a:t>
            </a:r>
            <a:endParaRPr b="1">
              <a:latin typeface="Calibri"/>
              <a:ea typeface="Calibri"/>
              <a:cs typeface="Calibri"/>
              <a:sym typeface="Calibri"/>
            </a:endParaRPr>
          </a:p>
          <a:p>
            <a:pPr indent="0" lvl="0" marL="228600" rtl="0" algn="l">
              <a:lnSpc>
                <a:spcPct val="100000"/>
              </a:lnSpc>
              <a:spcBef>
                <a:spcPts val="0"/>
              </a:spcBef>
              <a:spcAft>
                <a:spcPts val="0"/>
              </a:spcAft>
              <a:buNone/>
            </a:pPr>
            <a:r>
              <a:rPr b="1" lang="en">
                <a:latin typeface="Calibri"/>
                <a:ea typeface="Calibri"/>
                <a:cs typeface="Calibri"/>
                <a:sym typeface="Calibri"/>
              </a:rPr>
              <a:t>Wheel/Base Frame</a:t>
            </a:r>
            <a:endParaRPr b="1">
              <a:latin typeface="Calibri"/>
              <a:ea typeface="Calibri"/>
              <a:cs typeface="Calibri"/>
              <a:sym typeface="Calibri"/>
            </a:endParaRPr>
          </a:p>
          <a:p>
            <a:pPr indent="-304800" lvl="0" marL="228600" rtl="0" algn="l">
              <a:lnSpc>
                <a:spcPct val="100000"/>
              </a:lnSpc>
              <a:spcBef>
                <a:spcPts val="800"/>
              </a:spcBef>
              <a:spcAft>
                <a:spcPts val="0"/>
              </a:spcAft>
              <a:buClr>
                <a:srgbClr val="990000"/>
              </a:buClr>
              <a:buSzPts val="1200"/>
              <a:buFont typeface="Calibri"/>
              <a:buChar char="●"/>
            </a:pPr>
            <a:r>
              <a:rPr lang="en" sz="1200">
                <a:latin typeface="Calibri"/>
                <a:ea typeface="Calibri"/>
                <a:cs typeface="Calibri"/>
                <a:sym typeface="Calibri"/>
              </a:rPr>
              <a:t>Build frame/wheel structure which acts as a base for the robot</a:t>
            </a:r>
            <a:endParaRPr sz="1200">
              <a:latin typeface="Calibri"/>
              <a:ea typeface="Calibri"/>
              <a:cs typeface="Calibri"/>
              <a:sym typeface="Calibri"/>
            </a:endParaRPr>
          </a:p>
          <a:p>
            <a:pPr indent="-304800" lvl="0" marL="228600" rtl="0" algn="l">
              <a:lnSpc>
                <a:spcPct val="100000"/>
              </a:lnSpc>
              <a:spcBef>
                <a:spcPts val="600"/>
              </a:spcBef>
              <a:spcAft>
                <a:spcPts val="0"/>
              </a:spcAft>
              <a:buClr>
                <a:srgbClr val="990000"/>
              </a:buClr>
              <a:buSzPts val="1200"/>
              <a:buFont typeface="Calibri"/>
              <a:buChar char="●"/>
            </a:pPr>
            <a:r>
              <a:rPr lang="en" sz="1200">
                <a:latin typeface="Calibri"/>
                <a:ea typeface="Calibri"/>
                <a:cs typeface="Calibri"/>
                <a:sym typeface="Calibri"/>
              </a:rPr>
              <a:t>Ability to turn around corners, travel in a straight line, and support system load</a:t>
            </a:r>
            <a:endParaRPr sz="1200">
              <a:latin typeface="Calibri"/>
              <a:ea typeface="Calibri"/>
              <a:cs typeface="Calibri"/>
              <a:sym typeface="Calibri"/>
            </a:endParaRPr>
          </a:p>
          <a:p>
            <a:pPr indent="-304800" lvl="0" marL="228600" rtl="0" algn="l">
              <a:lnSpc>
                <a:spcPct val="100000"/>
              </a:lnSpc>
              <a:spcBef>
                <a:spcPts val="600"/>
              </a:spcBef>
              <a:spcAft>
                <a:spcPts val="600"/>
              </a:spcAft>
              <a:buClr>
                <a:srgbClr val="990000"/>
              </a:buClr>
              <a:buSzPts val="1200"/>
              <a:buFont typeface="Calibri"/>
              <a:buChar char="●"/>
            </a:pPr>
            <a:r>
              <a:rPr lang="en" sz="1200">
                <a:latin typeface="Calibri"/>
                <a:ea typeface="Calibri"/>
                <a:cs typeface="Calibri"/>
                <a:sym typeface="Calibri"/>
              </a:rPr>
              <a:t>The bot will have to move at reliable, safe speeds and navigate accurately</a:t>
            </a:r>
            <a:endParaRPr sz="1200">
              <a:latin typeface="Calibri"/>
              <a:ea typeface="Calibri"/>
              <a:cs typeface="Calibri"/>
              <a:sym typeface="Calibri"/>
            </a:endParaRPr>
          </a:p>
        </p:txBody>
      </p:sp>
      <p:sp>
        <p:nvSpPr>
          <p:cNvPr id="80" name="Google Shape;80;p16"/>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Proposed Critical Path Device</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7"/>
          <p:cNvSpPr/>
          <p:nvPr/>
        </p:nvSpPr>
        <p:spPr>
          <a:xfrm>
            <a:off x="6849475" y="970950"/>
            <a:ext cx="2109000" cy="12063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7"/>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Risk Reduction Prototype</a:t>
            </a:r>
            <a:endParaRPr sz="3000"/>
          </a:p>
        </p:txBody>
      </p:sp>
      <p:sp>
        <p:nvSpPr>
          <p:cNvPr id="87" name="Google Shape;87;p17"/>
          <p:cNvSpPr txBox="1"/>
          <p:nvPr/>
        </p:nvSpPr>
        <p:spPr>
          <a:xfrm>
            <a:off x="132275" y="847100"/>
            <a:ext cx="3039900" cy="30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t>Mechanical RRP</a:t>
            </a:r>
            <a:endParaRPr b="1" sz="1100"/>
          </a:p>
        </p:txBody>
      </p:sp>
      <p:pic>
        <p:nvPicPr>
          <p:cNvPr id="88" name="Google Shape;88;p17"/>
          <p:cNvPicPr preferRelativeResize="0"/>
          <p:nvPr/>
        </p:nvPicPr>
        <p:blipFill rotWithShape="1">
          <a:blip r:embed="rId3">
            <a:alphaModFix/>
          </a:blip>
          <a:srcRect b="0" l="0" r="16943" t="0"/>
          <a:stretch/>
        </p:blipFill>
        <p:spPr>
          <a:xfrm rot="-5400000">
            <a:off x="1567087" y="1306687"/>
            <a:ext cx="3118150" cy="2815775"/>
          </a:xfrm>
          <a:prstGeom prst="rect">
            <a:avLst/>
          </a:prstGeom>
          <a:noFill/>
          <a:ln>
            <a:noFill/>
          </a:ln>
        </p:spPr>
      </p:pic>
      <p:pic>
        <p:nvPicPr>
          <p:cNvPr id="89" name="Google Shape;89;p17"/>
          <p:cNvPicPr preferRelativeResize="0"/>
          <p:nvPr/>
        </p:nvPicPr>
        <p:blipFill rotWithShape="1">
          <a:blip r:embed="rId4">
            <a:alphaModFix/>
          </a:blip>
          <a:srcRect b="0" l="19026" r="14213" t="0"/>
          <a:stretch/>
        </p:blipFill>
        <p:spPr>
          <a:xfrm rot="-5400000">
            <a:off x="4952862" y="962387"/>
            <a:ext cx="3129101" cy="35153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8"/>
          <p:cNvSpPr txBox="1"/>
          <p:nvPr/>
        </p:nvSpPr>
        <p:spPr>
          <a:xfrm>
            <a:off x="132275" y="847100"/>
            <a:ext cx="3039900" cy="30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t>Electrical </a:t>
            </a:r>
            <a:r>
              <a:rPr b="1" lang="en" sz="1100"/>
              <a:t>RRP</a:t>
            </a:r>
            <a:endParaRPr b="1" sz="1100"/>
          </a:p>
        </p:txBody>
      </p:sp>
      <p:sp>
        <p:nvSpPr>
          <p:cNvPr id="95" name="Google Shape;95;p18"/>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Risk Reduction Prototype</a:t>
            </a:r>
            <a:endParaRPr sz="3000"/>
          </a:p>
        </p:txBody>
      </p:sp>
      <p:pic>
        <p:nvPicPr>
          <p:cNvPr id="96" name="Google Shape;96;p18"/>
          <p:cNvPicPr preferRelativeResize="0"/>
          <p:nvPr/>
        </p:nvPicPr>
        <p:blipFill rotWithShape="1">
          <a:blip r:embed="rId3">
            <a:alphaModFix/>
          </a:blip>
          <a:srcRect b="10342" l="16235" r="3391" t="4883"/>
          <a:stretch/>
        </p:blipFill>
        <p:spPr>
          <a:xfrm>
            <a:off x="2730600" y="940225"/>
            <a:ext cx="4226901" cy="3343900"/>
          </a:xfrm>
          <a:prstGeom prst="rect">
            <a:avLst/>
          </a:prstGeom>
          <a:noFill/>
          <a:ln>
            <a:noFill/>
          </a:ln>
        </p:spPr>
      </p:pic>
      <p:cxnSp>
        <p:nvCxnSpPr>
          <p:cNvPr id="97" name="Google Shape;97;p18"/>
          <p:cNvCxnSpPr>
            <a:endCxn id="98" idx="3"/>
          </p:cNvCxnSpPr>
          <p:nvPr/>
        </p:nvCxnSpPr>
        <p:spPr>
          <a:xfrm flipH="1">
            <a:off x="1498525" y="1489075"/>
            <a:ext cx="2733300" cy="39900"/>
          </a:xfrm>
          <a:prstGeom prst="straightConnector1">
            <a:avLst/>
          </a:prstGeom>
          <a:noFill/>
          <a:ln cap="flat" cmpd="sng" w="28575">
            <a:solidFill>
              <a:srgbClr val="CC0000"/>
            </a:solidFill>
            <a:prstDash val="solid"/>
            <a:round/>
            <a:headEnd len="med" w="med" type="none"/>
            <a:tailEnd len="med" w="med" type="none"/>
          </a:ln>
        </p:spPr>
      </p:cxnSp>
      <p:cxnSp>
        <p:nvCxnSpPr>
          <p:cNvPr id="99" name="Google Shape;99;p18"/>
          <p:cNvCxnSpPr>
            <a:endCxn id="100" idx="1"/>
          </p:cNvCxnSpPr>
          <p:nvPr/>
        </p:nvCxnSpPr>
        <p:spPr>
          <a:xfrm>
            <a:off x="5355200" y="1737000"/>
            <a:ext cx="2324400" cy="464100"/>
          </a:xfrm>
          <a:prstGeom prst="straightConnector1">
            <a:avLst/>
          </a:prstGeom>
          <a:noFill/>
          <a:ln cap="flat" cmpd="sng" w="28575">
            <a:solidFill>
              <a:srgbClr val="CC0000"/>
            </a:solidFill>
            <a:prstDash val="solid"/>
            <a:round/>
            <a:headEnd len="med" w="med" type="none"/>
            <a:tailEnd len="med" w="med" type="none"/>
          </a:ln>
        </p:spPr>
      </p:cxnSp>
      <p:cxnSp>
        <p:nvCxnSpPr>
          <p:cNvPr id="101" name="Google Shape;101;p18"/>
          <p:cNvCxnSpPr>
            <a:endCxn id="102" idx="3"/>
          </p:cNvCxnSpPr>
          <p:nvPr/>
        </p:nvCxnSpPr>
        <p:spPr>
          <a:xfrm rot="10800000">
            <a:off x="1527250" y="3531550"/>
            <a:ext cx="2105700" cy="361200"/>
          </a:xfrm>
          <a:prstGeom prst="straightConnector1">
            <a:avLst/>
          </a:prstGeom>
          <a:noFill/>
          <a:ln cap="flat" cmpd="sng" w="28575">
            <a:solidFill>
              <a:srgbClr val="CC0000"/>
            </a:solidFill>
            <a:prstDash val="solid"/>
            <a:round/>
            <a:headEnd len="med" w="med" type="none"/>
            <a:tailEnd len="med" w="med" type="none"/>
          </a:ln>
        </p:spPr>
      </p:cxnSp>
      <p:cxnSp>
        <p:nvCxnSpPr>
          <p:cNvPr id="103" name="Google Shape;103;p18"/>
          <p:cNvCxnSpPr>
            <a:endCxn id="104" idx="1"/>
          </p:cNvCxnSpPr>
          <p:nvPr/>
        </p:nvCxnSpPr>
        <p:spPr>
          <a:xfrm>
            <a:off x="6334700" y="2546525"/>
            <a:ext cx="1344900" cy="666600"/>
          </a:xfrm>
          <a:prstGeom prst="straightConnector1">
            <a:avLst/>
          </a:prstGeom>
          <a:noFill/>
          <a:ln cap="flat" cmpd="sng" w="28575">
            <a:solidFill>
              <a:srgbClr val="CC0000"/>
            </a:solidFill>
            <a:prstDash val="solid"/>
            <a:round/>
            <a:headEnd len="med" w="med" type="none"/>
            <a:tailEnd len="med" w="med" type="none"/>
          </a:ln>
        </p:spPr>
      </p:cxnSp>
      <p:cxnSp>
        <p:nvCxnSpPr>
          <p:cNvPr id="105" name="Google Shape;105;p18"/>
          <p:cNvCxnSpPr>
            <a:endCxn id="106" idx="3"/>
          </p:cNvCxnSpPr>
          <p:nvPr/>
        </p:nvCxnSpPr>
        <p:spPr>
          <a:xfrm flipH="1">
            <a:off x="1469875" y="2283400"/>
            <a:ext cx="2163000" cy="241800"/>
          </a:xfrm>
          <a:prstGeom prst="straightConnector1">
            <a:avLst/>
          </a:prstGeom>
          <a:noFill/>
          <a:ln cap="flat" cmpd="sng" w="28575">
            <a:solidFill>
              <a:srgbClr val="CC0000"/>
            </a:solidFill>
            <a:prstDash val="solid"/>
            <a:round/>
            <a:headEnd len="med" w="med" type="none"/>
            <a:tailEnd len="med" w="med" type="none"/>
          </a:ln>
        </p:spPr>
      </p:cxnSp>
      <p:sp>
        <p:nvSpPr>
          <p:cNvPr id="98" name="Google Shape;98;p18"/>
          <p:cNvSpPr txBox="1"/>
          <p:nvPr/>
        </p:nvSpPr>
        <p:spPr>
          <a:xfrm>
            <a:off x="574525" y="1287175"/>
            <a:ext cx="9240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Ultrasonic Sensors</a:t>
            </a:r>
            <a:endParaRPr sz="1200"/>
          </a:p>
        </p:txBody>
      </p:sp>
      <p:sp>
        <p:nvSpPr>
          <p:cNvPr id="106" name="Google Shape;106;p18"/>
          <p:cNvSpPr txBox="1"/>
          <p:nvPr/>
        </p:nvSpPr>
        <p:spPr>
          <a:xfrm>
            <a:off x="603175" y="2117350"/>
            <a:ext cx="866700" cy="8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PSoC 6 controls Ultrasonic and IR</a:t>
            </a:r>
            <a:endParaRPr sz="1200"/>
          </a:p>
        </p:txBody>
      </p:sp>
      <p:sp>
        <p:nvSpPr>
          <p:cNvPr id="102" name="Google Shape;102;p18"/>
          <p:cNvSpPr txBox="1"/>
          <p:nvPr/>
        </p:nvSpPr>
        <p:spPr>
          <a:xfrm>
            <a:off x="603250" y="3289750"/>
            <a:ext cx="9240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IR Sensors</a:t>
            </a:r>
            <a:endParaRPr sz="1200"/>
          </a:p>
        </p:txBody>
      </p:sp>
      <p:sp>
        <p:nvSpPr>
          <p:cNvPr id="100" name="Google Shape;100;p18"/>
          <p:cNvSpPr txBox="1"/>
          <p:nvPr/>
        </p:nvSpPr>
        <p:spPr>
          <a:xfrm>
            <a:off x="7679600" y="1959300"/>
            <a:ext cx="9240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RFID Sensor</a:t>
            </a:r>
            <a:endParaRPr sz="1200"/>
          </a:p>
        </p:txBody>
      </p:sp>
      <p:sp>
        <p:nvSpPr>
          <p:cNvPr id="104" name="Google Shape;104;p18"/>
          <p:cNvSpPr txBox="1"/>
          <p:nvPr/>
        </p:nvSpPr>
        <p:spPr>
          <a:xfrm>
            <a:off x="7679600" y="2971325"/>
            <a:ext cx="9240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RFID Cards</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19"/>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Concept Review - System Block Diagram</a:t>
            </a:r>
            <a:endParaRPr sz="3000">
              <a:solidFill>
                <a:srgbClr val="000000"/>
              </a:solidFill>
            </a:endParaRPr>
          </a:p>
        </p:txBody>
      </p:sp>
      <p:pic>
        <p:nvPicPr>
          <p:cNvPr id="112" name="Google Shape;112;p19"/>
          <p:cNvPicPr preferRelativeResize="0"/>
          <p:nvPr/>
        </p:nvPicPr>
        <p:blipFill>
          <a:blip r:embed="rId3">
            <a:alphaModFix/>
          </a:blip>
          <a:stretch>
            <a:fillRect/>
          </a:stretch>
        </p:blipFill>
        <p:spPr>
          <a:xfrm>
            <a:off x="967450" y="955800"/>
            <a:ext cx="5943600" cy="3352800"/>
          </a:xfrm>
          <a:prstGeom prst="rect">
            <a:avLst/>
          </a:prstGeom>
          <a:noFill/>
          <a:ln>
            <a:noFill/>
          </a:ln>
        </p:spPr>
      </p:pic>
      <p:sp>
        <p:nvSpPr>
          <p:cNvPr id="113" name="Google Shape;113;p19"/>
          <p:cNvSpPr txBox="1"/>
          <p:nvPr/>
        </p:nvSpPr>
        <p:spPr>
          <a:xfrm>
            <a:off x="1307075" y="712325"/>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84090"/>
              </a:lnSpc>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0"/>
          <p:cNvSpPr txBox="1"/>
          <p:nvPr>
            <p:ph idx="1" type="body"/>
          </p:nvPr>
        </p:nvSpPr>
        <p:spPr>
          <a:xfrm>
            <a:off x="311700" y="819675"/>
            <a:ext cx="4260300" cy="3381300"/>
          </a:xfrm>
          <a:prstGeom prst="rect">
            <a:avLst/>
          </a:prstGeom>
        </p:spPr>
        <p:txBody>
          <a:bodyPr anchorCtr="0" anchor="t" bIns="91425" lIns="91425" spcFirstLastPara="1" rIns="91425" wrap="square" tIns="91425">
            <a:noAutofit/>
          </a:bodyPr>
          <a:lstStyle/>
          <a:p>
            <a:pPr indent="0" lvl="0" marL="0" rtl="0" algn="l">
              <a:lnSpc>
                <a:spcPct val="114000"/>
              </a:lnSpc>
              <a:spcBef>
                <a:spcPts val="0"/>
              </a:spcBef>
              <a:spcAft>
                <a:spcPts val="0"/>
              </a:spcAft>
              <a:buNone/>
            </a:pPr>
            <a:r>
              <a:rPr b="1" lang="en" sz="1100">
                <a:solidFill>
                  <a:srgbClr val="000000"/>
                </a:solidFill>
              </a:rPr>
              <a:t>Mechanical Analyses</a:t>
            </a:r>
            <a:endParaRPr b="1" sz="1100">
              <a:solidFill>
                <a:srgbClr val="000000"/>
              </a:solidFill>
            </a:endParaRPr>
          </a:p>
          <a:p>
            <a:pPr indent="-285750" lvl="0" marL="457200" rtl="0" algn="l">
              <a:lnSpc>
                <a:spcPct val="100000"/>
              </a:lnSpc>
              <a:spcBef>
                <a:spcPts val="800"/>
              </a:spcBef>
              <a:spcAft>
                <a:spcPts val="0"/>
              </a:spcAft>
              <a:buClr>
                <a:srgbClr val="000000"/>
              </a:buClr>
              <a:buSzPts val="900"/>
              <a:buChar char="●"/>
            </a:pPr>
            <a:r>
              <a:rPr b="1" lang="en" sz="900">
                <a:solidFill>
                  <a:srgbClr val="000000"/>
                </a:solidFill>
              </a:rPr>
              <a:t>Total Mas</a:t>
            </a:r>
            <a:r>
              <a:rPr b="1" lang="en" sz="900">
                <a:solidFill>
                  <a:srgbClr val="000000"/>
                </a:solidFill>
              </a:rPr>
              <a:t>s </a:t>
            </a:r>
            <a:r>
              <a:rPr lang="en" sz="900">
                <a:solidFill>
                  <a:schemeClr val="dk1"/>
                </a:solidFill>
              </a:rPr>
              <a:t>–</a:t>
            </a:r>
            <a:r>
              <a:rPr lang="en" sz="900">
                <a:solidFill>
                  <a:srgbClr val="000000"/>
                </a:solidFill>
              </a:rPr>
              <a:t> Determine approximate weight of components in order to build a rough CAD model</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Stress/Strain </a:t>
            </a:r>
            <a:r>
              <a:rPr lang="en" sz="900">
                <a:solidFill>
                  <a:schemeClr val="dk1"/>
                </a:solidFill>
              </a:rPr>
              <a:t>–</a:t>
            </a:r>
            <a:r>
              <a:rPr lang="en" sz="900">
                <a:solidFill>
                  <a:srgbClr val="000000"/>
                </a:solidFill>
              </a:rPr>
              <a:t> Apply Finite Element Analysis to determine what kind of stresses can be applied to the bot before failure (how easily can Pill Bot be broken into)</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Center of Mass </a:t>
            </a:r>
            <a:r>
              <a:rPr lang="en" sz="900">
                <a:solidFill>
                  <a:schemeClr val="dk1"/>
                </a:solidFill>
              </a:rPr>
              <a:t>–</a:t>
            </a:r>
            <a:r>
              <a:rPr lang="en" sz="900">
                <a:solidFill>
                  <a:srgbClr val="000000"/>
                </a:solidFill>
              </a:rPr>
              <a:t> Determine the system’s center of mass to determine the stability (likelihood of tipping) when turning and accelerat</a:t>
            </a:r>
            <a:r>
              <a:rPr lang="en" sz="900"/>
              <a:t>i</a:t>
            </a:r>
            <a:r>
              <a:rPr lang="en" sz="900">
                <a:solidFill>
                  <a:srgbClr val="000000"/>
                </a:solidFill>
              </a:rPr>
              <a:t>ng </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Stability </a:t>
            </a:r>
            <a:r>
              <a:rPr lang="en" sz="900">
                <a:solidFill>
                  <a:srgbClr val="000000"/>
                </a:solidFill>
              </a:rPr>
              <a:t>– Use the center of mass and speed requirement to determine the stability of the bot as it maneuvers around the facility, turning corners and accelerating</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Torque </a:t>
            </a:r>
            <a:r>
              <a:rPr lang="en" sz="900">
                <a:solidFill>
                  <a:srgbClr val="000000"/>
                </a:solidFill>
              </a:rPr>
              <a:t>– Compute the torque required to turn the wheels under the given mechanical load  </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Motor Power</a:t>
            </a:r>
            <a:r>
              <a:rPr lang="en" sz="900">
                <a:solidFill>
                  <a:srgbClr val="000000"/>
                </a:solidFill>
              </a:rPr>
              <a:t> – Find out how much power will be required to move the robot at a speed of approximately </a:t>
            </a:r>
            <a:r>
              <a:rPr lang="en" sz="900"/>
              <a:t>2</a:t>
            </a:r>
            <a:r>
              <a:rPr lang="en" sz="900">
                <a:solidFill>
                  <a:srgbClr val="000000"/>
                </a:solidFill>
              </a:rPr>
              <a:t> ft/s when the system is fully loaded, which is estimated to be 45 lbs.</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Heat Transfer</a:t>
            </a:r>
            <a:r>
              <a:rPr lang="en" sz="900">
                <a:solidFill>
                  <a:srgbClr val="000000"/>
                </a:solidFill>
              </a:rPr>
              <a:t> – Determine how much all the electrical components will output in the confined space and calculate heat loss out of the enclosure to the environment to ensure that the medication is properly insulated and not harmed</a:t>
            </a:r>
            <a:endParaRPr sz="900">
              <a:solidFill>
                <a:srgbClr val="000000"/>
              </a:solidFill>
            </a:endParaRPr>
          </a:p>
          <a:p>
            <a:pPr indent="0" lvl="0" marL="0" rtl="0" algn="l">
              <a:lnSpc>
                <a:spcPct val="100000"/>
              </a:lnSpc>
              <a:spcBef>
                <a:spcPts val="400"/>
              </a:spcBef>
              <a:spcAft>
                <a:spcPts val="0"/>
              </a:spcAft>
              <a:buNone/>
            </a:pPr>
            <a:r>
              <a:t/>
            </a:r>
            <a:endParaRPr/>
          </a:p>
          <a:p>
            <a:pPr indent="0" lvl="0" marL="0" rtl="0" algn="l">
              <a:spcBef>
                <a:spcPts val="0"/>
              </a:spcBef>
              <a:spcAft>
                <a:spcPts val="0"/>
              </a:spcAft>
              <a:buNone/>
            </a:pPr>
            <a:r>
              <a:t/>
            </a:r>
            <a:endParaRPr/>
          </a:p>
        </p:txBody>
      </p:sp>
      <p:sp>
        <p:nvSpPr>
          <p:cNvPr id="119" name="Google Shape;119;p20"/>
          <p:cNvSpPr txBox="1"/>
          <p:nvPr>
            <p:ph idx="2" type="body"/>
          </p:nvPr>
        </p:nvSpPr>
        <p:spPr>
          <a:xfrm>
            <a:off x="4572000" y="819675"/>
            <a:ext cx="4260300" cy="2141700"/>
          </a:xfrm>
          <a:prstGeom prst="rect">
            <a:avLst/>
          </a:prstGeom>
          <a:solidFill>
            <a:srgbClr val="FFFFFF">
              <a:alpha val="73440"/>
            </a:srgbClr>
          </a:solidFill>
        </p:spPr>
        <p:txBody>
          <a:bodyPr anchorCtr="0" anchor="t" bIns="91425" lIns="91425" spcFirstLastPara="1" rIns="91425" wrap="square" tIns="91425">
            <a:noAutofit/>
          </a:bodyPr>
          <a:lstStyle/>
          <a:p>
            <a:pPr indent="0" lvl="0" marL="457200" rtl="0" algn="l">
              <a:lnSpc>
                <a:spcPct val="114000"/>
              </a:lnSpc>
              <a:spcBef>
                <a:spcPts val="0"/>
              </a:spcBef>
              <a:spcAft>
                <a:spcPts val="0"/>
              </a:spcAft>
              <a:buNone/>
            </a:pPr>
            <a:r>
              <a:rPr b="1" lang="en" sz="1100">
                <a:solidFill>
                  <a:srgbClr val="000000"/>
                </a:solidFill>
              </a:rPr>
              <a:t>Electrical Analyses</a:t>
            </a:r>
            <a:endParaRPr b="1" sz="1100">
              <a:solidFill>
                <a:srgbClr val="000000"/>
              </a:solidFill>
            </a:endParaRPr>
          </a:p>
          <a:p>
            <a:pPr indent="-285750" lvl="0" marL="457200" rtl="0" algn="l">
              <a:lnSpc>
                <a:spcPct val="100000"/>
              </a:lnSpc>
              <a:spcBef>
                <a:spcPts val="800"/>
              </a:spcBef>
              <a:spcAft>
                <a:spcPts val="0"/>
              </a:spcAft>
              <a:buClr>
                <a:srgbClr val="000000"/>
              </a:buClr>
              <a:buSzPts val="900"/>
              <a:buChar char="●"/>
            </a:pPr>
            <a:r>
              <a:rPr b="1" lang="en" sz="900">
                <a:solidFill>
                  <a:srgbClr val="000000"/>
                </a:solidFill>
              </a:rPr>
              <a:t>Power Capability</a:t>
            </a:r>
            <a:r>
              <a:rPr lang="en" sz="900">
                <a:solidFill>
                  <a:srgbClr val="000000"/>
                </a:solidFill>
              </a:rPr>
              <a:t> – Compute how much power each component will draw continuously over a twelve-hour time span in delivery mode and over a nine-hour time span in sleep mode to determine minimum reasonable wattage to be provided by the power source. </a:t>
            </a:r>
            <a:endParaRPr b="1"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Power Capacity</a:t>
            </a:r>
            <a:r>
              <a:rPr lang="en" sz="900">
                <a:solidFill>
                  <a:srgbClr val="000000"/>
                </a:solidFill>
              </a:rPr>
              <a:t>- Compute the amperage to be provided by the power source for the time spans indicated under power capability so that components work at their desired performance to determine minimum reasonable battery capacity. </a:t>
            </a:r>
            <a:endParaRPr sz="900">
              <a:solidFill>
                <a:srgbClr val="000000"/>
              </a:solidFill>
            </a:endParaRPr>
          </a:p>
          <a:p>
            <a:pPr indent="-285750" lvl="0" marL="457200" rtl="0" algn="l">
              <a:lnSpc>
                <a:spcPct val="100000"/>
              </a:lnSpc>
              <a:spcBef>
                <a:spcPts val="400"/>
              </a:spcBef>
              <a:spcAft>
                <a:spcPts val="0"/>
              </a:spcAft>
              <a:buClr>
                <a:srgbClr val="000000"/>
              </a:buClr>
              <a:buSzPts val="900"/>
              <a:buChar char="●"/>
            </a:pPr>
            <a:r>
              <a:rPr b="1" lang="en" sz="900">
                <a:solidFill>
                  <a:srgbClr val="000000"/>
                </a:solidFill>
              </a:rPr>
              <a:t>Attenuation</a:t>
            </a:r>
            <a:r>
              <a:rPr lang="en" sz="900">
                <a:solidFill>
                  <a:srgbClr val="000000"/>
                </a:solidFill>
              </a:rPr>
              <a:t>- Determine the decrements of wireless communication attenuation over range for each ultrasonic and RFID sensor to determine physical thresholds for mounting to the bot.</a:t>
            </a:r>
            <a:endParaRPr sz="900">
              <a:solidFill>
                <a:srgbClr val="000000"/>
              </a:solidFill>
            </a:endParaRPr>
          </a:p>
          <a:p>
            <a:pPr indent="0" lvl="0" marL="0" rtl="0" algn="l">
              <a:lnSpc>
                <a:spcPct val="150000"/>
              </a:lnSpc>
              <a:spcBef>
                <a:spcPts val="400"/>
              </a:spcBef>
              <a:spcAft>
                <a:spcPts val="0"/>
              </a:spcAft>
              <a:buNone/>
            </a:pPr>
            <a:r>
              <a:t/>
            </a:r>
            <a:endParaRPr sz="900"/>
          </a:p>
        </p:txBody>
      </p:sp>
      <p:sp>
        <p:nvSpPr>
          <p:cNvPr id="120" name="Google Shape;120;p20"/>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Engineering Analyses </a:t>
            </a:r>
            <a:endParaRPr sz="3000">
              <a:solidFill>
                <a:srgbClr val="000000"/>
              </a:solidFill>
              <a:highlight>
                <a:srgbClr val="FFFF00"/>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1"/>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Total Mass Analysis</a:t>
            </a:r>
            <a:endParaRPr sz="3000">
              <a:solidFill>
                <a:srgbClr val="000000"/>
              </a:solidFill>
            </a:endParaRPr>
          </a:p>
        </p:txBody>
      </p:sp>
      <p:sp>
        <p:nvSpPr>
          <p:cNvPr id="126" name="Google Shape;126;p21"/>
          <p:cNvSpPr txBox="1"/>
          <p:nvPr/>
        </p:nvSpPr>
        <p:spPr>
          <a:xfrm>
            <a:off x="502100" y="1129400"/>
            <a:ext cx="6992700" cy="1873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Most materials were weighed as they came in: 17.5 lbs measured</a:t>
            </a:r>
            <a:endParaRPr/>
          </a:p>
          <a:p>
            <a:pPr indent="-317500" lvl="0" marL="457200" rtl="0" algn="l">
              <a:spcBef>
                <a:spcPts val="0"/>
              </a:spcBef>
              <a:spcAft>
                <a:spcPts val="0"/>
              </a:spcAft>
              <a:buSzPts val="1400"/>
              <a:buChar char="●"/>
            </a:pPr>
            <a:r>
              <a:rPr lang="en"/>
              <a:t>Remaining materials estimations were made for:</a:t>
            </a:r>
            <a:endParaRPr/>
          </a:p>
          <a:p>
            <a:pPr indent="-317500" lvl="1" marL="914400" rtl="0" algn="l">
              <a:spcBef>
                <a:spcPts val="0"/>
              </a:spcBef>
              <a:spcAft>
                <a:spcPts val="0"/>
              </a:spcAft>
              <a:buSzPts val="1400"/>
              <a:buChar char="○"/>
            </a:pPr>
            <a:r>
              <a:rPr lang="en"/>
              <a:t>Lockbox and medications: 9.5 lbs</a:t>
            </a:r>
            <a:endParaRPr/>
          </a:p>
          <a:p>
            <a:pPr indent="-317500" lvl="2" marL="1371600" rtl="0" algn="l">
              <a:spcBef>
                <a:spcPts val="0"/>
              </a:spcBef>
              <a:spcAft>
                <a:spcPts val="0"/>
              </a:spcAft>
              <a:buSzPts val="1400"/>
              <a:buChar char="■"/>
            </a:pPr>
            <a:r>
              <a:rPr lang="en"/>
              <a:t>Pills: 0.5 lb</a:t>
            </a:r>
            <a:endParaRPr/>
          </a:p>
          <a:p>
            <a:pPr indent="-317500" lvl="2" marL="1371600" rtl="0" algn="l">
              <a:spcBef>
                <a:spcPts val="0"/>
              </a:spcBef>
              <a:spcAft>
                <a:spcPts val="0"/>
              </a:spcAft>
              <a:buSzPts val="1400"/>
              <a:buChar char="■"/>
            </a:pPr>
            <a:r>
              <a:rPr lang="en"/>
              <a:t>Individual bottles: 2.25 lbs </a:t>
            </a:r>
            <a:endParaRPr/>
          </a:p>
          <a:p>
            <a:pPr indent="-317500" lvl="2" marL="1371600" rtl="0" algn="l">
              <a:spcBef>
                <a:spcPts val="0"/>
              </a:spcBef>
              <a:spcAft>
                <a:spcPts val="0"/>
              </a:spcAft>
              <a:buSzPts val="1400"/>
              <a:buChar char="■"/>
            </a:pPr>
            <a:r>
              <a:rPr lang="en"/>
              <a:t>Aluminum 6061-T6 medicine container: 6.75 lbs</a:t>
            </a:r>
            <a:endParaRPr/>
          </a:p>
          <a:p>
            <a:pPr indent="-317500" lvl="1" marL="914400" rtl="0" algn="l">
              <a:spcBef>
                <a:spcPts val="0"/>
              </a:spcBef>
              <a:spcAft>
                <a:spcPts val="0"/>
              </a:spcAft>
              <a:buSzPts val="1400"/>
              <a:buChar char="○"/>
            </a:pPr>
            <a:r>
              <a:rPr lang="en"/>
              <a:t>Exterior Materials - Aluminum 6061-T6: 5 lbs</a:t>
            </a:r>
            <a:endParaRPr/>
          </a:p>
          <a:p>
            <a:pPr indent="-317500" lvl="1" marL="914400" rtl="0" algn="l">
              <a:spcBef>
                <a:spcPts val="0"/>
              </a:spcBef>
              <a:spcAft>
                <a:spcPts val="0"/>
              </a:spcAft>
              <a:buSzPts val="1400"/>
              <a:buChar char="○"/>
            </a:pPr>
            <a:r>
              <a:rPr lang="en"/>
              <a:t>Metal Plates for top and bottom: 8 lbs </a:t>
            </a:r>
            <a:endParaRPr/>
          </a:p>
          <a:p>
            <a:pPr indent="-317500" lvl="1" marL="914400" rtl="0" algn="l">
              <a:spcBef>
                <a:spcPts val="0"/>
              </a:spcBef>
              <a:spcAft>
                <a:spcPts val="0"/>
              </a:spcAft>
              <a:buSzPts val="1400"/>
              <a:buChar char="○"/>
            </a:pPr>
            <a:r>
              <a:rPr lang="en"/>
              <a:t>UI and lock box motor: 5 lbs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Total is estimated to be 45 lbs</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Center of Mass Analysis</a:t>
            </a:r>
            <a:endParaRPr sz="3000"/>
          </a:p>
        </p:txBody>
      </p:sp>
      <p:pic>
        <p:nvPicPr>
          <p:cNvPr id="132" name="Google Shape;132;p22"/>
          <p:cNvPicPr preferRelativeResize="0"/>
          <p:nvPr/>
        </p:nvPicPr>
        <p:blipFill>
          <a:blip r:embed="rId3">
            <a:alphaModFix/>
          </a:blip>
          <a:stretch>
            <a:fillRect/>
          </a:stretch>
        </p:blipFill>
        <p:spPr>
          <a:xfrm>
            <a:off x="311700" y="2039700"/>
            <a:ext cx="8520600" cy="1870709"/>
          </a:xfrm>
          <a:prstGeom prst="rect">
            <a:avLst/>
          </a:prstGeom>
          <a:noFill/>
          <a:ln>
            <a:noFill/>
          </a:ln>
        </p:spPr>
      </p:pic>
      <p:pic>
        <p:nvPicPr>
          <p:cNvPr id="133" name="Google Shape;133;p22"/>
          <p:cNvPicPr preferRelativeResize="0"/>
          <p:nvPr/>
        </p:nvPicPr>
        <p:blipFill>
          <a:blip r:embed="rId4">
            <a:alphaModFix/>
          </a:blip>
          <a:stretch>
            <a:fillRect/>
          </a:stretch>
        </p:blipFill>
        <p:spPr>
          <a:xfrm>
            <a:off x="2577200" y="1157975"/>
            <a:ext cx="3790950" cy="552450"/>
          </a:xfrm>
          <a:prstGeom prst="rect">
            <a:avLst/>
          </a:prstGeom>
          <a:noFill/>
          <a:ln>
            <a:noFill/>
          </a:ln>
        </p:spPr>
      </p:pic>
      <p:pic>
        <p:nvPicPr>
          <p:cNvPr id="134" name="Google Shape;134;p22"/>
          <p:cNvPicPr preferRelativeResize="0"/>
          <p:nvPr/>
        </p:nvPicPr>
        <p:blipFill>
          <a:blip r:embed="rId5">
            <a:alphaModFix/>
          </a:blip>
          <a:stretch>
            <a:fillRect/>
          </a:stretch>
        </p:blipFill>
        <p:spPr>
          <a:xfrm>
            <a:off x="559250" y="817788"/>
            <a:ext cx="1348375" cy="1080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3"/>
          <p:cNvSpPr/>
          <p:nvPr/>
        </p:nvSpPr>
        <p:spPr>
          <a:xfrm>
            <a:off x="6659750" y="911225"/>
            <a:ext cx="2109000" cy="12063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3"/>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Stability</a:t>
            </a:r>
            <a:endParaRPr/>
          </a:p>
        </p:txBody>
      </p:sp>
      <p:sp>
        <p:nvSpPr>
          <p:cNvPr id="141" name="Google Shape;141;p23"/>
          <p:cNvSpPr txBox="1"/>
          <p:nvPr/>
        </p:nvSpPr>
        <p:spPr>
          <a:xfrm>
            <a:off x="1088300" y="1041400"/>
            <a:ext cx="3720600" cy="4093200"/>
          </a:xfrm>
          <a:prstGeom prst="rect">
            <a:avLst/>
          </a:prstGeom>
          <a:noFill/>
          <a:ln>
            <a:noFill/>
          </a:ln>
        </p:spPr>
        <p:txBody>
          <a:bodyPr anchorCtr="0" anchor="t" bIns="91425" lIns="91425" spcFirstLastPara="1" rIns="91425" wrap="square" tIns="91425">
            <a:noAutofit/>
          </a:bodyPr>
          <a:lstStyle/>
          <a:p>
            <a:pPr indent="0" lvl="0" marL="0" rtl="0" algn="l">
              <a:lnSpc>
                <a:spcPct val="180000"/>
              </a:lnSpc>
              <a:spcBef>
                <a:spcPts val="0"/>
              </a:spcBef>
              <a:spcAft>
                <a:spcPts val="0"/>
              </a:spcAft>
              <a:buClr>
                <a:schemeClr val="dk1"/>
              </a:buClr>
              <a:buSzPts val="1100"/>
              <a:buFont typeface="Arial"/>
              <a:buNone/>
            </a:pPr>
            <a:r>
              <a:rPr lang="en" sz="800">
                <a:solidFill>
                  <a:schemeClr val="dk1"/>
                </a:solidFill>
              </a:rPr>
              <a:t>(c</a:t>
            </a:r>
            <a:r>
              <a:rPr baseline="-25000" lang="en" sz="800">
                <a:solidFill>
                  <a:schemeClr val="dk1"/>
                </a:solidFill>
              </a:rPr>
              <a:t>0</a:t>
            </a:r>
            <a:r>
              <a:rPr lang="en" sz="800">
                <a:solidFill>
                  <a:schemeClr val="dk1"/>
                </a:solidFill>
              </a:rPr>
              <a:t>-ci) =mv</a:t>
            </a:r>
            <a:r>
              <a:rPr baseline="30000" lang="en" sz="800">
                <a:solidFill>
                  <a:schemeClr val="dk1"/>
                </a:solidFill>
              </a:rPr>
              <a:t>2</a:t>
            </a:r>
            <a:r>
              <a:rPr lang="en" sz="800">
                <a:solidFill>
                  <a:schemeClr val="dk1"/>
                </a:solidFill>
              </a:rPr>
              <a:t>R</a:t>
            </a:r>
            <a:endParaRPr sz="800">
              <a:solidFill>
                <a:schemeClr val="dk1"/>
              </a:solidFill>
            </a:endParaRPr>
          </a:p>
          <a:p>
            <a:pPr indent="0" lvl="0" marL="0" rtl="0" algn="l">
              <a:lnSpc>
                <a:spcPct val="180000"/>
              </a:lnSpc>
              <a:spcBef>
                <a:spcPts val="0"/>
              </a:spcBef>
              <a:spcAft>
                <a:spcPts val="0"/>
              </a:spcAft>
              <a:buClr>
                <a:schemeClr val="dk1"/>
              </a:buClr>
              <a:buSzPts val="1100"/>
              <a:buFont typeface="Arial"/>
              <a:buNone/>
            </a:pPr>
            <a:r>
              <a:rPr lang="en" sz="800">
                <a:solidFill>
                  <a:schemeClr val="dk1"/>
                </a:solidFill>
              </a:rPr>
              <a:t>(n</a:t>
            </a:r>
            <a:r>
              <a:rPr baseline="-25000" lang="en" sz="800">
                <a:solidFill>
                  <a:schemeClr val="dk1"/>
                </a:solidFill>
              </a:rPr>
              <a:t>0</a:t>
            </a:r>
            <a:r>
              <a:rPr lang="en" sz="800">
                <a:solidFill>
                  <a:schemeClr val="dk1"/>
                </a:solidFill>
              </a:rPr>
              <a:t>-n</a:t>
            </a:r>
            <a:r>
              <a:rPr baseline="-25000" lang="en" sz="800">
                <a:solidFill>
                  <a:schemeClr val="dk1"/>
                </a:solidFill>
              </a:rPr>
              <a:t>i)</a:t>
            </a:r>
            <a:r>
              <a:rPr lang="en" sz="800">
                <a:solidFill>
                  <a:schemeClr val="dk1"/>
                </a:solidFill>
              </a:rPr>
              <a:t> =mg</a:t>
            </a:r>
            <a:endParaRPr sz="800">
              <a:solidFill>
                <a:schemeClr val="dk1"/>
              </a:solidFill>
            </a:endParaRPr>
          </a:p>
          <a:p>
            <a:pPr indent="0" lvl="0" marL="0" rtl="0" algn="l">
              <a:lnSpc>
                <a:spcPct val="180000"/>
              </a:lnSpc>
              <a:spcBef>
                <a:spcPts val="0"/>
              </a:spcBef>
              <a:spcAft>
                <a:spcPts val="0"/>
              </a:spcAft>
              <a:buClr>
                <a:schemeClr val="dk1"/>
              </a:buClr>
              <a:buSzPts val="1100"/>
              <a:buFont typeface="Arial"/>
              <a:buNone/>
            </a:pPr>
            <a:r>
              <a:rPr lang="en" sz="800">
                <a:solidFill>
                  <a:schemeClr val="dk1"/>
                </a:solidFill>
              </a:rPr>
              <a:t>Then, torques in the z (out of the board) direction:</a:t>
            </a:r>
            <a:endParaRPr sz="800">
              <a:solidFill>
                <a:schemeClr val="dk1"/>
              </a:solidFill>
            </a:endParaRPr>
          </a:p>
          <a:p>
            <a:pPr indent="0" lvl="0" marL="0" rtl="0" algn="l">
              <a:lnSpc>
                <a:spcPct val="180000"/>
              </a:lnSpc>
              <a:spcBef>
                <a:spcPts val="0"/>
              </a:spcBef>
              <a:spcAft>
                <a:spcPts val="0"/>
              </a:spcAft>
              <a:buClr>
                <a:schemeClr val="dk1"/>
              </a:buClr>
              <a:buSzPts val="1100"/>
              <a:buFont typeface="Arial"/>
              <a:buNone/>
            </a:pPr>
            <a:r>
              <a:rPr lang="en" sz="800">
                <a:solidFill>
                  <a:schemeClr val="dk1"/>
                </a:solidFill>
              </a:rPr>
              <a:t>(n</a:t>
            </a:r>
            <a:r>
              <a:rPr baseline="-25000" lang="en" sz="800">
                <a:solidFill>
                  <a:schemeClr val="dk1"/>
                </a:solidFill>
              </a:rPr>
              <a:t>0</a:t>
            </a:r>
            <a:r>
              <a:rPr lang="en" sz="800">
                <a:solidFill>
                  <a:schemeClr val="dk1"/>
                </a:solidFill>
              </a:rPr>
              <a:t>-n</a:t>
            </a:r>
            <a:r>
              <a:rPr baseline="-25000" lang="en" sz="800">
                <a:solidFill>
                  <a:schemeClr val="dk1"/>
                </a:solidFill>
              </a:rPr>
              <a:t>i</a:t>
            </a:r>
            <a:r>
              <a:rPr lang="en" sz="800">
                <a:solidFill>
                  <a:schemeClr val="dk1"/>
                </a:solidFill>
              </a:rPr>
              <a:t>)w-(c</a:t>
            </a:r>
            <a:r>
              <a:rPr baseline="-25000" lang="en" sz="800">
                <a:solidFill>
                  <a:schemeClr val="dk1"/>
                </a:solidFill>
              </a:rPr>
              <a:t>0</a:t>
            </a:r>
            <a:r>
              <a:rPr lang="en" sz="800">
                <a:solidFill>
                  <a:schemeClr val="dk1"/>
                </a:solidFill>
              </a:rPr>
              <a:t>-c</a:t>
            </a:r>
            <a:r>
              <a:rPr baseline="-25000" lang="en" sz="800">
                <a:solidFill>
                  <a:schemeClr val="dk1"/>
                </a:solidFill>
              </a:rPr>
              <a:t>i</a:t>
            </a:r>
            <a:r>
              <a:rPr lang="en" sz="800">
                <a:solidFill>
                  <a:schemeClr val="dk1"/>
                </a:solidFill>
              </a:rPr>
              <a:t>)h = Lv/R  </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where L is the total constant magnitude angular momentum of the wheels:</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L=I⍵ (x4 wheels)</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I=mr</a:t>
            </a:r>
            <a:r>
              <a:rPr baseline="30000" lang="en" sz="800">
                <a:solidFill>
                  <a:schemeClr val="dk1"/>
                </a:solidFill>
              </a:rPr>
              <a:t>2</a:t>
            </a:r>
            <a:r>
              <a:rPr lang="en" sz="800">
                <a:solidFill>
                  <a:schemeClr val="dk1"/>
                </a:solidFill>
              </a:rPr>
              <a:t>(mass and radius of wheels)</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⍵=vr</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Solving for normal forces on the inside and outside wheels:</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n</a:t>
            </a:r>
            <a:r>
              <a:rPr baseline="-25000" lang="en" sz="800">
                <a:solidFill>
                  <a:schemeClr val="dk1"/>
                </a:solidFill>
              </a:rPr>
              <a:t>0</a:t>
            </a:r>
            <a:r>
              <a:rPr lang="en" sz="800">
                <a:solidFill>
                  <a:schemeClr val="dk1"/>
                </a:solidFill>
              </a:rPr>
              <a:t>=gmRw+hmv2+Lv2Rw</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n</a:t>
            </a:r>
            <a:r>
              <a:rPr baseline="-25000" lang="en" sz="800">
                <a:solidFill>
                  <a:schemeClr val="dk1"/>
                </a:solidFill>
              </a:rPr>
              <a:t>i</a:t>
            </a:r>
            <a:r>
              <a:rPr lang="en" sz="800">
                <a:solidFill>
                  <a:schemeClr val="dk1"/>
                </a:solidFill>
              </a:rPr>
              <a:t>=gmRw-hmv2-Lv2Rw</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At ni= 0 (normal force on the wheels on the inside of the curve)</a:t>
            </a:r>
            <a:endParaRPr sz="800">
              <a:solidFill>
                <a:schemeClr val="dk1"/>
              </a:solidFill>
            </a:endParaRPr>
          </a:p>
          <a:p>
            <a:pPr indent="0" lvl="0" marL="0" rtl="0" algn="l">
              <a:lnSpc>
                <a:spcPct val="180000"/>
              </a:lnSpc>
              <a:spcBef>
                <a:spcPts val="0"/>
              </a:spcBef>
              <a:spcAft>
                <a:spcPts val="0"/>
              </a:spcAft>
              <a:buNone/>
            </a:pPr>
            <a:r>
              <a:rPr lang="en" sz="800">
                <a:solidFill>
                  <a:schemeClr val="dk1"/>
                </a:solidFill>
              </a:rPr>
              <a:t>* A</a:t>
            </a:r>
            <a:r>
              <a:rPr lang="en" sz="800">
                <a:solidFill>
                  <a:schemeClr val="dk1"/>
                </a:solidFill>
              </a:rPr>
              <a:t> speed of approximately 6 ft/s would be required to tip the bot as it turns around a corner of R = 2ft.</a:t>
            </a:r>
            <a:endParaRPr sz="800">
              <a:solidFill>
                <a:schemeClr val="dk1"/>
              </a:solidFill>
            </a:endParaRPr>
          </a:p>
          <a:p>
            <a:pPr indent="0" lvl="0" marL="0" rtl="0" algn="l">
              <a:lnSpc>
                <a:spcPct val="115000"/>
              </a:lnSpc>
              <a:spcBef>
                <a:spcPts val="0"/>
              </a:spcBef>
              <a:spcAft>
                <a:spcPts val="0"/>
              </a:spcAft>
              <a:buNone/>
            </a:pPr>
            <a:r>
              <a:t/>
            </a:r>
            <a:endParaRPr sz="800">
              <a:solidFill>
                <a:schemeClr val="dk1"/>
              </a:solidFill>
            </a:endParaRPr>
          </a:p>
          <a:p>
            <a:pPr indent="0" lvl="0" marL="0" rtl="0" algn="l">
              <a:lnSpc>
                <a:spcPct val="180000"/>
              </a:lnSpc>
              <a:spcBef>
                <a:spcPts val="0"/>
              </a:spcBef>
              <a:spcAft>
                <a:spcPts val="0"/>
              </a:spcAft>
              <a:buClr>
                <a:schemeClr val="dk1"/>
              </a:buClr>
              <a:buSzPts val="1100"/>
              <a:buFont typeface="Arial"/>
              <a:buNone/>
            </a:pPr>
            <a:r>
              <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a:p>
        </p:txBody>
      </p:sp>
      <p:pic>
        <p:nvPicPr>
          <p:cNvPr id="142" name="Google Shape;142;p23"/>
          <p:cNvPicPr preferRelativeResize="0"/>
          <p:nvPr/>
        </p:nvPicPr>
        <p:blipFill>
          <a:blip r:embed="rId3">
            <a:alphaModFix/>
          </a:blip>
          <a:stretch>
            <a:fillRect/>
          </a:stretch>
        </p:blipFill>
        <p:spPr>
          <a:xfrm>
            <a:off x="4985125" y="1041400"/>
            <a:ext cx="3783625" cy="32308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Stress and Strain Analysis</a:t>
            </a:r>
            <a:endParaRPr sz="3000"/>
          </a:p>
        </p:txBody>
      </p:sp>
      <p:pic>
        <p:nvPicPr>
          <p:cNvPr id="148" name="Google Shape;148;p24"/>
          <p:cNvPicPr preferRelativeResize="0"/>
          <p:nvPr/>
        </p:nvPicPr>
        <p:blipFill>
          <a:blip r:embed="rId3">
            <a:alphaModFix/>
          </a:blip>
          <a:stretch>
            <a:fillRect/>
          </a:stretch>
        </p:blipFill>
        <p:spPr>
          <a:xfrm>
            <a:off x="3817550" y="987325"/>
            <a:ext cx="3322126" cy="1704125"/>
          </a:xfrm>
          <a:prstGeom prst="rect">
            <a:avLst/>
          </a:prstGeom>
          <a:noFill/>
          <a:ln>
            <a:noFill/>
          </a:ln>
        </p:spPr>
      </p:pic>
      <p:pic>
        <p:nvPicPr>
          <p:cNvPr id="149" name="Google Shape;149;p24"/>
          <p:cNvPicPr preferRelativeResize="0"/>
          <p:nvPr/>
        </p:nvPicPr>
        <p:blipFill>
          <a:blip r:embed="rId4">
            <a:alphaModFix/>
          </a:blip>
          <a:stretch>
            <a:fillRect/>
          </a:stretch>
        </p:blipFill>
        <p:spPr>
          <a:xfrm>
            <a:off x="69625" y="987325"/>
            <a:ext cx="3674086" cy="1633425"/>
          </a:xfrm>
          <a:prstGeom prst="rect">
            <a:avLst/>
          </a:prstGeom>
          <a:noFill/>
          <a:ln>
            <a:noFill/>
          </a:ln>
        </p:spPr>
      </p:pic>
      <p:pic>
        <p:nvPicPr>
          <p:cNvPr id="150" name="Google Shape;150;p24"/>
          <p:cNvPicPr preferRelativeResize="0"/>
          <p:nvPr/>
        </p:nvPicPr>
        <p:blipFill>
          <a:blip r:embed="rId5">
            <a:alphaModFix/>
          </a:blip>
          <a:stretch>
            <a:fillRect/>
          </a:stretch>
        </p:blipFill>
        <p:spPr>
          <a:xfrm>
            <a:off x="6193172" y="2782950"/>
            <a:ext cx="2491628" cy="1704125"/>
          </a:xfrm>
          <a:prstGeom prst="rect">
            <a:avLst/>
          </a:prstGeom>
          <a:noFill/>
          <a:ln>
            <a:noFill/>
          </a:ln>
        </p:spPr>
      </p:pic>
      <p:sp>
        <p:nvSpPr>
          <p:cNvPr id="151" name="Google Shape;151;p24"/>
          <p:cNvSpPr txBox="1"/>
          <p:nvPr/>
        </p:nvSpPr>
        <p:spPr>
          <a:xfrm>
            <a:off x="1028725" y="3000319"/>
            <a:ext cx="4611300" cy="18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 SolidWorks simulation was conducted to certify that a person with a significant amount of strength (222 N) would not be able to break into the medication lockbox using a screwdriver.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
              <a:t>Deflection: 0.0165 mm</a:t>
            </a:r>
            <a:endParaRPr b="1"/>
          </a:p>
          <a:p>
            <a:pPr indent="0" lvl="0" marL="0" rtl="0" algn="l">
              <a:spcBef>
                <a:spcPts val="0"/>
              </a:spcBef>
              <a:spcAft>
                <a:spcPts val="0"/>
              </a:spcAft>
              <a:buClr>
                <a:schemeClr val="dk1"/>
              </a:buClr>
              <a:buSzPts val="1100"/>
              <a:buFont typeface="Arial"/>
              <a:buNone/>
            </a:pPr>
            <a:r>
              <a:rPr b="1" lang="en"/>
              <a:t>Stress: 2.536 * 10^6 N/m^2 </a:t>
            </a:r>
            <a:endParaRPr b="1"/>
          </a:p>
          <a:p>
            <a:pPr indent="0" lvl="0" marL="0" rtl="0" algn="l">
              <a:spcBef>
                <a:spcPts val="0"/>
              </a:spcBef>
              <a:spcAft>
                <a:spcPts val="0"/>
              </a:spcAft>
              <a:buClr>
                <a:schemeClr val="dk1"/>
              </a:buClr>
              <a:buSzPts val="1100"/>
              <a:buFont typeface="Arial"/>
              <a:buNone/>
            </a:pPr>
            <a:r>
              <a:t/>
            </a:r>
            <a:endParaRPr b="1">
              <a:highlight>
                <a:srgbClr val="FFFF00"/>
              </a:highlight>
            </a:endParaRPr>
          </a:p>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Torque Analysis</a:t>
            </a:r>
            <a:endParaRPr sz="3000">
              <a:solidFill>
                <a:srgbClr val="000000"/>
              </a:solidFill>
            </a:endParaRPr>
          </a:p>
        </p:txBody>
      </p:sp>
      <p:sp>
        <p:nvSpPr>
          <p:cNvPr id="157" name="Google Shape;157;p25"/>
          <p:cNvSpPr txBox="1"/>
          <p:nvPr/>
        </p:nvSpPr>
        <p:spPr>
          <a:xfrm>
            <a:off x="4621900" y="758075"/>
            <a:ext cx="3555000" cy="4074600"/>
          </a:xfrm>
          <a:prstGeom prst="rect">
            <a:avLst/>
          </a:prstGeom>
          <a:noFill/>
          <a:ln>
            <a:noFill/>
          </a:ln>
        </p:spPr>
        <p:txBody>
          <a:bodyPr anchorCtr="0" anchor="t" bIns="91425" lIns="91425" spcFirstLastPara="1" rIns="91425" wrap="square" tIns="91425">
            <a:noAutofit/>
          </a:bodyPr>
          <a:lstStyle/>
          <a:p>
            <a:pPr indent="-5486400" lvl="0" marL="5486400" rtl="0" algn="l">
              <a:lnSpc>
                <a:spcPct val="180000"/>
              </a:lnSpc>
              <a:spcBef>
                <a:spcPts val="0"/>
              </a:spcBef>
              <a:spcAft>
                <a:spcPts val="0"/>
              </a:spcAft>
              <a:buClr>
                <a:schemeClr val="dk1"/>
              </a:buClr>
              <a:buSzPts val="1100"/>
              <a:buFont typeface="Arial"/>
              <a:buNone/>
            </a:pPr>
            <a:r>
              <a:rPr lang="en" sz="1000">
                <a:solidFill>
                  <a:schemeClr val="dk1"/>
                </a:solidFill>
              </a:rPr>
              <a:t>T = F * r               </a:t>
            </a:r>
            <a:endParaRPr sz="1000">
              <a:solidFill>
                <a:schemeClr val="dk1"/>
              </a:solidFill>
            </a:endParaRPr>
          </a:p>
          <a:p>
            <a:pPr indent="-5486400" lvl="0" marL="5486400" rtl="0" algn="l">
              <a:lnSpc>
                <a:spcPct val="180000"/>
              </a:lnSpc>
              <a:spcBef>
                <a:spcPts val="0"/>
              </a:spcBef>
              <a:spcAft>
                <a:spcPts val="0"/>
              </a:spcAft>
              <a:buClr>
                <a:schemeClr val="dk1"/>
              </a:buClr>
              <a:buSzPts val="1100"/>
              <a:buFont typeface="Arial"/>
              <a:buNone/>
            </a:pPr>
            <a:r>
              <a:rPr lang="en" sz="1000">
                <a:solidFill>
                  <a:schemeClr val="dk1"/>
                </a:solidFill>
              </a:rPr>
              <a:t>f</a:t>
            </a:r>
            <a:r>
              <a:rPr baseline="-25000" lang="en" sz="1000">
                <a:solidFill>
                  <a:schemeClr val="dk1"/>
                </a:solidFill>
              </a:rPr>
              <a:t>r</a:t>
            </a:r>
            <a:r>
              <a:rPr lang="en" sz="1000">
                <a:solidFill>
                  <a:schemeClr val="dk1"/>
                </a:solidFill>
              </a:rPr>
              <a:t> = c * N</a:t>
            </a:r>
            <a:endParaRPr sz="1000">
              <a:solidFill>
                <a:schemeClr val="dk1"/>
              </a:solidFill>
            </a:endParaRPr>
          </a:p>
          <a:p>
            <a:pPr indent="-5486400" lvl="0" marL="5486400" rtl="0" algn="l">
              <a:lnSpc>
                <a:spcPct val="180000"/>
              </a:lnSpc>
              <a:spcBef>
                <a:spcPts val="0"/>
              </a:spcBef>
              <a:spcAft>
                <a:spcPts val="0"/>
              </a:spcAft>
              <a:buClr>
                <a:schemeClr val="dk1"/>
              </a:buClr>
              <a:buSzPts val="1100"/>
              <a:buFont typeface="Arial"/>
              <a:buNone/>
            </a:pPr>
            <a:r>
              <a:rPr lang="en" sz="1000">
                <a:solidFill>
                  <a:schemeClr val="dk1"/>
                </a:solidFill>
              </a:rPr>
              <a:t>N = m * g   </a:t>
            </a:r>
            <a:endParaRPr sz="1000">
              <a:solidFill>
                <a:schemeClr val="dk1"/>
              </a:solidFill>
            </a:endParaRPr>
          </a:p>
          <a:p>
            <a:pPr indent="-5486400" lvl="0" marL="5486400" rtl="0" algn="l">
              <a:lnSpc>
                <a:spcPct val="180000"/>
              </a:lnSpc>
              <a:spcBef>
                <a:spcPts val="0"/>
              </a:spcBef>
              <a:spcAft>
                <a:spcPts val="0"/>
              </a:spcAft>
              <a:buNone/>
            </a:pPr>
            <a:r>
              <a:rPr lang="en" sz="1000" u="sng">
                <a:solidFill>
                  <a:schemeClr val="dk1"/>
                </a:solidFill>
              </a:rPr>
              <a:t>At constant speed</a:t>
            </a:r>
            <a:r>
              <a:rPr lang="en" sz="1000">
                <a:solidFill>
                  <a:schemeClr val="dk1"/>
                </a:solidFill>
              </a:rPr>
              <a:t>:</a:t>
            </a:r>
            <a:endParaRPr sz="1000">
              <a:solidFill>
                <a:schemeClr val="dk1"/>
              </a:solidFill>
            </a:endParaRPr>
          </a:p>
          <a:p>
            <a:pPr indent="-5486400" lvl="0" marL="5486400" rtl="0" algn="l">
              <a:lnSpc>
                <a:spcPct val="180000"/>
              </a:lnSpc>
              <a:spcBef>
                <a:spcPts val="0"/>
              </a:spcBef>
              <a:spcAft>
                <a:spcPts val="0"/>
              </a:spcAft>
              <a:buNone/>
            </a:pPr>
            <a:r>
              <a:rPr lang="en" sz="1000">
                <a:solidFill>
                  <a:schemeClr val="dk1"/>
                </a:solidFill>
              </a:rPr>
              <a:t>T = rcmg</a:t>
            </a:r>
            <a:endParaRPr sz="1000">
              <a:solidFill>
                <a:schemeClr val="dk1"/>
              </a:solidFill>
            </a:endParaRPr>
          </a:p>
          <a:p>
            <a:pPr indent="-5486400" lvl="0" marL="5486400" rtl="0" algn="l">
              <a:lnSpc>
                <a:spcPct val="180000"/>
              </a:lnSpc>
              <a:spcBef>
                <a:spcPts val="0"/>
              </a:spcBef>
              <a:spcAft>
                <a:spcPts val="0"/>
              </a:spcAft>
              <a:buNone/>
            </a:pPr>
            <a:r>
              <a:rPr lang="en" sz="1000">
                <a:solidFill>
                  <a:schemeClr val="dk1"/>
                </a:solidFill>
              </a:rPr>
              <a:t>T =( (3in/12)(0.35)(50lbs)(32.2 ft/s</a:t>
            </a:r>
            <a:r>
              <a:rPr baseline="30000" lang="en" sz="1000">
                <a:solidFill>
                  <a:schemeClr val="dk1"/>
                </a:solidFill>
              </a:rPr>
              <a:t>2</a:t>
            </a:r>
            <a:r>
              <a:rPr lang="en" sz="1000">
                <a:solidFill>
                  <a:schemeClr val="dk1"/>
                </a:solidFill>
              </a:rPr>
              <a:t>)) x (0.03108 lbf-ft)</a:t>
            </a:r>
            <a:endParaRPr sz="1000">
              <a:solidFill>
                <a:schemeClr val="dk1"/>
              </a:solidFill>
            </a:endParaRPr>
          </a:p>
          <a:p>
            <a:pPr indent="0" lvl="0" marL="0" rtl="0" algn="l">
              <a:lnSpc>
                <a:spcPct val="180000"/>
              </a:lnSpc>
              <a:spcBef>
                <a:spcPts val="0"/>
              </a:spcBef>
              <a:spcAft>
                <a:spcPts val="0"/>
              </a:spcAft>
              <a:buNone/>
            </a:pPr>
            <a:r>
              <a:t/>
            </a:r>
            <a:endParaRPr sz="1100">
              <a:solidFill>
                <a:schemeClr val="dk1"/>
              </a:solidFill>
            </a:endParaRPr>
          </a:p>
          <a:p>
            <a:pPr indent="0" lvl="0" marL="0" rtl="0" algn="l">
              <a:lnSpc>
                <a:spcPct val="180000"/>
              </a:lnSpc>
              <a:spcBef>
                <a:spcPts val="0"/>
              </a:spcBef>
              <a:spcAft>
                <a:spcPts val="0"/>
              </a:spcAft>
              <a:buNone/>
            </a:pPr>
            <a:r>
              <a:rPr lang="en" sz="1000" u="sng">
                <a:solidFill>
                  <a:schemeClr val="dk1"/>
                </a:solidFill>
              </a:rPr>
              <a:t>During Acceleration</a:t>
            </a:r>
            <a:r>
              <a:rPr lang="en" sz="1000">
                <a:solidFill>
                  <a:schemeClr val="dk1"/>
                </a:solidFill>
              </a:rPr>
              <a:t>:</a:t>
            </a:r>
            <a:endParaRPr sz="1000">
              <a:solidFill>
                <a:schemeClr val="dk1"/>
              </a:solidFill>
            </a:endParaRPr>
          </a:p>
          <a:p>
            <a:pPr indent="-5486400" lvl="0" marL="5486400" rtl="0" algn="l">
              <a:lnSpc>
                <a:spcPct val="180000"/>
              </a:lnSpc>
              <a:spcBef>
                <a:spcPts val="0"/>
              </a:spcBef>
              <a:spcAft>
                <a:spcPts val="0"/>
              </a:spcAft>
              <a:buNone/>
            </a:pPr>
            <a:r>
              <a:rPr lang="en" sz="1000">
                <a:solidFill>
                  <a:schemeClr val="dk1"/>
                </a:solidFill>
              </a:rPr>
              <a:t>T = ((3in/12)(0.35)[(50*372)(50*1/2 ft/s</a:t>
            </a:r>
            <a:r>
              <a:rPr baseline="30000" lang="en" sz="1000">
                <a:solidFill>
                  <a:schemeClr val="dk1"/>
                </a:solidFill>
              </a:rPr>
              <a:t>2</a:t>
            </a:r>
            <a:r>
              <a:rPr lang="en" sz="1000">
                <a:solidFill>
                  <a:schemeClr val="dk1"/>
                </a:solidFill>
              </a:rPr>
              <a:t>)]</a:t>
            </a:r>
            <a:endParaRPr sz="1000">
              <a:solidFill>
                <a:schemeClr val="dk1"/>
              </a:solidFill>
            </a:endParaRPr>
          </a:p>
          <a:p>
            <a:pPr indent="-5486400" lvl="0" marL="5486400" rtl="0" algn="l">
              <a:lnSpc>
                <a:spcPct val="180000"/>
              </a:lnSpc>
              <a:spcBef>
                <a:spcPts val="0"/>
              </a:spcBef>
              <a:spcAft>
                <a:spcPts val="0"/>
              </a:spcAft>
              <a:buNone/>
            </a:pPr>
            <a:r>
              <a:t/>
            </a:r>
            <a:endParaRPr sz="1000">
              <a:solidFill>
                <a:schemeClr val="dk1"/>
              </a:solidFill>
            </a:endParaRPr>
          </a:p>
          <a:p>
            <a:pPr indent="-5486400" lvl="0" marL="5486400" rtl="0" algn="l">
              <a:lnSpc>
                <a:spcPct val="180000"/>
              </a:lnSpc>
              <a:spcBef>
                <a:spcPts val="0"/>
              </a:spcBef>
              <a:spcAft>
                <a:spcPts val="0"/>
              </a:spcAft>
              <a:buNone/>
            </a:pPr>
            <a:r>
              <a:t/>
            </a:r>
            <a:endParaRPr sz="1100">
              <a:solidFill>
                <a:schemeClr val="dk1"/>
              </a:solidFill>
            </a:endParaRPr>
          </a:p>
          <a:p>
            <a:pPr indent="-5486400" lvl="0" marL="5486400" rtl="0" algn="l">
              <a:lnSpc>
                <a:spcPct val="180000"/>
              </a:lnSpc>
              <a:spcBef>
                <a:spcPts val="0"/>
              </a:spcBef>
              <a:spcAft>
                <a:spcPts val="0"/>
              </a:spcAft>
              <a:buNone/>
            </a:pPr>
            <a:r>
              <a:t/>
            </a:r>
            <a:endParaRPr sz="1000">
              <a:solidFill>
                <a:schemeClr val="dk1"/>
              </a:solidFill>
            </a:endParaRPr>
          </a:p>
        </p:txBody>
      </p:sp>
      <p:pic>
        <p:nvPicPr>
          <p:cNvPr id="158" name="Google Shape;158;p25"/>
          <p:cNvPicPr preferRelativeResize="0"/>
          <p:nvPr/>
        </p:nvPicPr>
        <p:blipFill>
          <a:blip r:embed="rId3">
            <a:alphaModFix/>
          </a:blip>
          <a:stretch>
            <a:fillRect/>
          </a:stretch>
        </p:blipFill>
        <p:spPr>
          <a:xfrm>
            <a:off x="692701" y="1226925"/>
            <a:ext cx="2862976" cy="1081700"/>
          </a:xfrm>
          <a:prstGeom prst="rect">
            <a:avLst/>
          </a:prstGeom>
          <a:noFill/>
          <a:ln>
            <a:noFill/>
          </a:ln>
        </p:spPr>
      </p:pic>
      <p:pic>
        <p:nvPicPr>
          <p:cNvPr id="159" name="Google Shape;159;p25"/>
          <p:cNvPicPr preferRelativeResize="0"/>
          <p:nvPr/>
        </p:nvPicPr>
        <p:blipFill>
          <a:blip r:embed="rId4">
            <a:alphaModFix/>
          </a:blip>
          <a:stretch>
            <a:fillRect/>
          </a:stretch>
        </p:blipFill>
        <p:spPr>
          <a:xfrm>
            <a:off x="692700" y="2589300"/>
            <a:ext cx="2862975" cy="1186450"/>
          </a:xfrm>
          <a:prstGeom prst="rect">
            <a:avLst/>
          </a:prstGeom>
          <a:noFill/>
          <a:ln>
            <a:noFill/>
          </a:ln>
        </p:spPr>
      </p:pic>
      <p:sp>
        <p:nvSpPr>
          <p:cNvPr id="160" name="Google Shape;160;p25"/>
          <p:cNvSpPr/>
          <p:nvPr/>
        </p:nvSpPr>
        <p:spPr>
          <a:xfrm>
            <a:off x="4621900" y="2436900"/>
            <a:ext cx="983100" cy="269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T = 4.4 lbf-ft</a:t>
            </a:r>
            <a:endParaRPr sz="1000"/>
          </a:p>
        </p:txBody>
      </p:sp>
      <p:sp>
        <p:nvSpPr>
          <p:cNvPr id="161" name="Google Shape;161;p25"/>
          <p:cNvSpPr/>
          <p:nvPr/>
        </p:nvSpPr>
        <p:spPr>
          <a:xfrm>
            <a:off x="4621900" y="3297125"/>
            <a:ext cx="983100" cy="269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T = 4.7 lbf-ft</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6"/>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Motor Power Analysis</a:t>
            </a:r>
            <a:endParaRPr sz="3000"/>
          </a:p>
        </p:txBody>
      </p:sp>
      <p:sp>
        <p:nvSpPr>
          <p:cNvPr id="167" name="Google Shape;167;p26"/>
          <p:cNvSpPr txBox="1"/>
          <p:nvPr/>
        </p:nvSpPr>
        <p:spPr>
          <a:xfrm>
            <a:off x="4651200" y="2458125"/>
            <a:ext cx="4492800" cy="1972800"/>
          </a:xfrm>
          <a:prstGeom prst="rect">
            <a:avLst/>
          </a:prstGeom>
          <a:noFill/>
          <a:ln>
            <a:noFill/>
          </a:ln>
        </p:spPr>
        <p:txBody>
          <a:bodyPr anchorCtr="0" anchor="ctr" bIns="91425" lIns="91425" spcFirstLastPara="1" rIns="91425" wrap="square" tIns="91425">
            <a:noAutofit/>
          </a:bodyPr>
          <a:lstStyle/>
          <a:p>
            <a:pPr indent="-571500" lvl="0" marL="571500" rtl="0" algn="l">
              <a:lnSpc>
                <a:spcPct val="180000"/>
              </a:lnSpc>
              <a:spcBef>
                <a:spcPts val="0"/>
              </a:spcBef>
              <a:spcAft>
                <a:spcPts val="0"/>
              </a:spcAft>
              <a:buNone/>
            </a:pPr>
            <a:r>
              <a:rPr lang="en" sz="1100">
                <a:solidFill>
                  <a:schemeClr val="dk1"/>
                </a:solidFill>
              </a:rPr>
              <a:t>P</a:t>
            </a:r>
            <a:r>
              <a:rPr baseline="-25000" lang="en" sz="1100">
                <a:solidFill>
                  <a:schemeClr val="dk1"/>
                </a:solidFill>
              </a:rPr>
              <a:t>meas</a:t>
            </a:r>
            <a:r>
              <a:rPr lang="en" sz="1100">
                <a:solidFill>
                  <a:schemeClr val="dk1"/>
                </a:solidFill>
              </a:rPr>
              <a:t> 	= 12V * 0.263A  =	</a:t>
            </a:r>
            <a:r>
              <a:rPr b="1" lang="en" sz="1100">
                <a:solidFill>
                  <a:schemeClr val="dk1"/>
                </a:solidFill>
              </a:rPr>
              <a:t>3.16 W	</a:t>
            </a:r>
            <a:endParaRPr b="1" sz="1100">
              <a:solidFill>
                <a:schemeClr val="dk1"/>
              </a:solidFill>
            </a:endParaRPr>
          </a:p>
          <a:p>
            <a:pPr indent="-571500" lvl="0" marL="571500" rtl="0" algn="l">
              <a:lnSpc>
                <a:spcPct val="180000"/>
              </a:lnSpc>
              <a:spcBef>
                <a:spcPts val="0"/>
              </a:spcBef>
              <a:spcAft>
                <a:spcPts val="0"/>
              </a:spcAft>
              <a:buNone/>
            </a:pPr>
            <a:r>
              <a:rPr lang="en" sz="1100">
                <a:solidFill>
                  <a:schemeClr val="dk1"/>
                </a:solidFill>
              </a:rPr>
              <a:t>P</a:t>
            </a:r>
            <a:r>
              <a:rPr baseline="-25000" lang="en" sz="1100">
                <a:solidFill>
                  <a:schemeClr val="dk1"/>
                </a:solidFill>
              </a:rPr>
              <a:t>max</a:t>
            </a:r>
            <a:r>
              <a:rPr lang="en" sz="1100">
                <a:solidFill>
                  <a:schemeClr val="dk1"/>
                </a:solidFill>
              </a:rPr>
              <a:t> 	=			</a:t>
            </a:r>
            <a:r>
              <a:rPr b="1" lang="en" sz="1100">
                <a:solidFill>
                  <a:schemeClr val="dk1"/>
                </a:solidFill>
              </a:rPr>
              <a:t>5.00 W</a:t>
            </a:r>
            <a:endParaRPr b="1"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68" name="Google Shape;168;p26"/>
          <p:cNvSpPr txBox="1"/>
          <p:nvPr/>
        </p:nvSpPr>
        <p:spPr>
          <a:xfrm>
            <a:off x="311700" y="774625"/>
            <a:ext cx="7341600" cy="3000000"/>
          </a:xfrm>
          <a:prstGeom prst="rect">
            <a:avLst/>
          </a:prstGeom>
          <a:noFill/>
          <a:ln>
            <a:noFill/>
          </a:ln>
        </p:spPr>
        <p:txBody>
          <a:bodyPr anchorCtr="0" anchor="ctr" bIns="91425" lIns="91425" spcFirstLastPara="1" rIns="91425" wrap="square" tIns="91425">
            <a:noAutofit/>
          </a:bodyPr>
          <a:lstStyle/>
          <a:p>
            <a:pPr indent="-317500" lvl="0" marL="457200" rtl="0" algn="l">
              <a:lnSpc>
                <a:spcPct val="180000"/>
              </a:lnSpc>
              <a:spcBef>
                <a:spcPts val="0"/>
              </a:spcBef>
              <a:spcAft>
                <a:spcPts val="0"/>
              </a:spcAft>
              <a:buSzPts val="1400"/>
              <a:buChar char="●"/>
            </a:pPr>
            <a:r>
              <a:rPr lang="en"/>
              <a:t>Power r</a:t>
            </a:r>
            <a:r>
              <a:rPr lang="en"/>
              <a:t>equired for the robot to travel at 1 ft/s* with a total system load of 45 lbs</a:t>
            </a:r>
            <a:endParaRPr/>
          </a:p>
          <a:p>
            <a:pPr indent="-317500" lvl="0" marL="457200" rtl="0" algn="l">
              <a:lnSpc>
                <a:spcPct val="180000"/>
              </a:lnSpc>
              <a:spcBef>
                <a:spcPts val="0"/>
              </a:spcBef>
              <a:spcAft>
                <a:spcPts val="0"/>
              </a:spcAft>
              <a:buSzPts val="1400"/>
              <a:buChar char="●"/>
            </a:pPr>
            <a:r>
              <a:rPr lang="en"/>
              <a:t>0.263A = Measured current under these demands</a:t>
            </a:r>
            <a:endParaRPr/>
          </a:p>
          <a:p>
            <a:pPr indent="-317500" lvl="0" marL="457200" rtl="0" algn="l">
              <a:lnSpc>
                <a:spcPct val="180000"/>
              </a:lnSpc>
              <a:spcBef>
                <a:spcPts val="0"/>
              </a:spcBef>
              <a:spcAft>
                <a:spcPts val="0"/>
              </a:spcAft>
              <a:buSzPts val="1400"/>
              <a:buChar char="●"/>
            </a:pPr>
            <a:r>
              <a:rPr lang="en"/>
              <a:t>Maximum power has been provided by the manufacturer motor specifications.</a:t>
            </a:r>
            <a:endParaRPr/>
          </a:p>
          <a:p>
            <a:pPr indent="0" lvl="0" marL="0" rtl="0" algn="l">
              <a:lnSpc>
                <a:spcPct val="115000"/>
              </a:lnSpc>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7"/>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Heat Transfer Analysis</a:t>
            </a:r>
            <a:endParaRPr sz="3000"/>
          </a:p>
        </p:txBody>
      </p:sp>
      <p:pic>
        <p:nvPicPr>
          <p:cNvPr id="174" name="Google Shape;174;p27"/>
          <p:cNvPicPr preferRelativeResize="0"/>
          <p:nvPr/>
        </p:nvPicPr>
        <p:blipFill>
          <a:blip r:embed="rId3">
            <a:alphaModFix/>
          </a:blip>
          <a:stretch>
            <a:fillRect/>
          </a:stretch>
        </p:blipFill>
        <p:spPr>
          <a:xfrm>
            <a:off x="5388525" y="2368800"/>
            <a:ext cx="3443775" cy="2111500"/>
          </a:xfrm>
          <a:prstGeom prst="rect">
            <a:avLst/>
          </a:prstGeom>
          <a:noFill/>
          <a:ln>
            <a:noFill/>
          </a:ln>
        </p:spPr>
      </p:pic>
      <p:sp>
        <p:nvSpPr>
          <p:cNvPr id="175" name="Google Shape;175;p27"/>
          <p:cNvSpPr txBox="1"/>
          <p:nvPr/>
        </p:nvSpPr>
        <p:spPr>
          <a:xfrm>
            <a:off x="67575" y="638175"/>
            <a:ext cx="7653300" cy="4152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000">
                <a:solidFill>
                  <a:srgbClr val="333333"/>
                </a:solidFill>
              </a:rPr>
              <a:t>Losses in the battery:</a:t>
            </a:r>
            <a:endParaRPr b="1" sz="1000">
              <a:solidFill>
                <a:srgbClr val="333333"/>
              </a:solidFill>
            </a:endParaRPr>
          </a:p>
          <a:p>
            <a:pPr indent="0" lvl="0" marL="0" rtl="0" algn="l">
              <a:lnSpc>
                <a:spcPct val="150000"/>
              </a:lnSpc>
              <a:spcBef>
                <a:spcPts val="1000"/>
              </a:spcBef>
              <a:spcAft>
                <a:spcPts val="0"/>
              </a:spcAft>
              <a:buClr>
                <a:schemeClr val="dk1"/>
              </a:buClr>
              <a:buSzPts val="1100"/>
              <a:buFont typeface="Arial"/>
              <a:buNone/>
            </a:pPr>
            <a:r>
              <a:rPr lang="en" sz="1000">
                <a:solidFill>
                  <a:schemeClr val="dk1"/>
                </a:solidFill>
              </a:rPr>
              <a:t>Heat on discharge:</a:t>
            </a:r>
            <a:endParaRPr sz="1000">
              <a:solidFill>
                <a:schemeClr val="dk1"/>
              </a:solidFill>
            </a:endParaRPr>
          </a:p>
          <a:p>
            <a:pPr indent="0" lvl="0" marL="0" rtl="0" algn="l">
              <a:lnSpc>
                <a:spcPct val="150000"/>
              </a:lnSpc>
              <a:spcBef>
                <a:spcPts val="1000"/>
              </a:spcBef>
              <a:spcAft>
                <a:spcPts val="0"/>
              </a:spcAft>
              <a:buNone/>
            </a:pPr>
            <a:r>
              <a:rPr lang="en" sz="1000">
                <a:solidFill>
                  <a:schemeClr val="dk1"/>
                </a:solidFill>
              </a:rPr>
              <a:t>P = I</a:t>
            </a:r>
            <a:r>
              <a:rPr baseline="-25000" lang="en" sz="1000">
                <a:solidFill>
                  <a:schemeClr val="dk1"/>
                </a:solidFill>
              </a:rPr>
              <a:t>max</a:t>
            </a:r>
            <a:r>
              <a:rPr baseline="30000" lang="en" sz="1000">
                <a:solidFill>
                  <a:schemeClr val="dk1"/>
                </a:solidFill>
              </a:rPr>
              <a:t>2</a:t>
            </a:r>
            <a:r>
              <a:rPr lang="en" sz="1000">
                <a:solidFill>
                  <a:schemeClr val="dk1"/>
                </a:solidFill>
              </a:rPr>
              <a:t>R</a:t>
            </a:r>
            <a:r>
              <a:rPr baseline="-25000" lang="en" sz="1000">
                <a:solidFill>
                  <a:schemeClr val="dk1"/>
                </a:solidFill>
              </a:rPr>
              <a:t>internal</a:t>
            </a:r>
            <a:r>
              <a:rPr lang="en" sz="1000">
                <a:solidFill>
                  <a:schemeClr val="dk1"/>
                </a:solidFill>
              </a:rPr>
              <a:t> = (3.60 A)</a:t>
            </a:r>
            <a:r>
              <a:rPr baseline="30000" lang="en" sz="1000">
                <a:solidFill>
                  <a:schemeClr val="dk1"/>
                </a:solidFill>
              </a:rPr>
              <a:t>2 </a:t>
            </a:r>
            <a:r>
              <a:rPr lang="en" sz="1000">
                <a:solidFill>
                  <a:schemeClr val="dk1"/>
                </a:solidFill>
              </a:rPr>
              <a:t>*(0.0165 </a:t>
            </a:r>
            <a:r>
              <a:rPr lang="en" sz="1000">
                <a:solidFill>
                  <a:schemeClr val="dk1"/>
                </a:solidFill>
                <a:latin typeface="Cambria"/>
                <a:ea typeface="Cambria"/>
                <a:cs typeface="Cambria"/>
                <a:sym typeface="Cambria"/>
              </a:rPr>
              <a:t>Ω</a:t>
            </a:r>
            <a:r>
              <a:rPr lang="en" sz="1000">
                <a:solidFill>
                  <a:schemeClr val="dk1"/>
                </a:solidFill>
              </a:rPr>
              <a:t>) = </a:t>
            </a:r>
            <a:r>
              <a:rPr b="1" lang="en" sz="1000">
                <a:solidFill>
                  <a:schemeClr val="dk1"/>
                </a:solidFill>
              </a:rPr>
              <a:t>0.214 W(heat loss)</a:t>
            </a:r>
            <a:endParaRPr b="1" sz="1000">
              <a:solidFill>
                <a:schemeClr val="dk1"/>
              </a:solidFill>
            </a:endParaRPr>
          </a:p>
          <a:p>
            <a:pPr indent="0" lvl="0" marL="0" rtl="0" algn="l">
              <a:lnSpc>
                <a:spcPct val="150000"/>
              </a:lnSpc>
              <a:spcBef>
                <a:spcPts val="0"/>
              </a:spcBef>
              <a:spcAft>
                <a:spcPts val="0"/>
              </a:spcAft>
              <a:buNone/>
            </a:pPr>
            <a:r>
              <a:t/>
            </a:r>
            <a:endParaRPr b="1" sz="1000">
              <a:solidFill>
                <a:schemeClr val="dk1"/>
              </a:solidFill>
            </a:endParaRPr>
          </a:p>
          <a:p>
            <a:pPr indent="0" lvl="0" marL="0" rtl="0" algn="l">
              <a:lnSpc>
                <a:spcPct val="150000"/>
              </a:lnSpc>
              <a:spcBef>
                <a:spcPts val="0"/>
              </a:spcBef>
              <a:spcAft>
                <a:spcPts val="0"/>
              </a:spcAft>
              <a:buNone/>
            </a:pPr>
            <a:r>
              <a:rPr b="1" lang="en" sz="1000">
                <a:solidFill>
                  <a:schemeClr val="dk1"/>
                </a:solidFill>
              </a:rPr>
              <a:t>Losses in the motor:</a:t>
            </a:r>
            <a:endParaRPr b="1" sz="1000">
              <a:solidFill>
                <a:schemeClr val="dk1"/>
              </a:solidFill>
            </a:endParaRPr>
          </a:p>
          <a:p>
            <a:pPr indent="0" lvl="0" marL="0" rtl="0" algn="l">
              <a:lnSpc>
                <a:spcPct val="150000"/>
              </a:lnSpc>
              <a:spcBef>
                <a:spcPts val="0"/>
              </a:spcBef>
              <a:spcAft>
                <a:spcPts val="0"/>
              </a:spcAft>
              <a:buNone/>
            </a:pPr>
            <a:r>
              <a:rPr lang="en" sz="1000">
                <a:solidFill>
                  <a:srgbClr val="333333"/>
                </a:solidFill>
              </a:rPr>
              <a:t>P</a:t>
            </a:r>
            <a:r>
              <a:rPr baseline="-25000" lang="en" sz="1000">
                <a:solidFill>
                  <a:srgbClr val="333333"/>
                </a:solidFill>
              </a:rPr>
              <a:t>out</a:t>
            </a:r>
            <a:r>
              <a:rPr lang="en" sz="1000">
                <a:solidFill>
                  <a:srgbClr val="333333"/>
                </a:solidFill>
              </a:rPr>
              <a:t> =  </a:t>
            </a:r>
            <a:r>
              <a:rPr lang="en" sz="1000">
                <a:solidFill>
                  <a:srgbClr val="333333"/>
                </a:solidFill>
                <a:latin typeface="Cambria"/>
                <a:ea typeface="Cambria"/>
                <a:cs typeface="Cambria"/>
                <a:sym typeface="Cambria"/>
              </a:rPr>
              <a:t>τ</a:t>
            </a:r>
            <a:r>
              <a:rPr lang="en" sz="1000">
                <a:solidFill>
                  <a:srgbClr val="333333"/>
                </a:solidFill>
              </a:rPr>
              <a:t> •</a:t>
            </a:r>
            <a:r>
              <a:rPr lang="en" sz="1000">
                <a:solidFill>
                  <a:srgbClr val="333333"/>
                </a:solidFill>
                <a:latin typeface="Cambria"/>
                <a:ea typeface="Cambria"/>
                <a:cs typeface="Cambria"/>
                <a:sym typeface="Cambria"/>
              </a:rPr>
              <a:t>ω  </a:t>
            </a:r>
            <a:r>
              <a:rPr lang="en" sz="1000">
                <a:solidFill>
                  <a:srgbClr val="333333"/>
                </a:solidFill>
              </a:rPr>
              <a:t>= ((9kgcm)(0.0981Nm/1 kgcm))*((45rpm)*(2π rad/1 rev)*(1 min/60s) ) = </a:t>
            </a:r>
            <a:r>
              <a:rPr b="1" lang="en" sz="1000">
                <a:solidFill>
                  <a:srgbClr val="333333"/>
                </a:solidFill>
              </a:rPr>
              <a:t>4.159 W</a:t>
            </a:r>
            <a:endParaRPr b="1" sz="1000">
              <a:solidFill>
                <a:srgbClr val="333333"/>
              </a:solidFill>
            </a:endParaRPr>
          </a:p>
          <a:p>
            <a:pPr indent="0" lvl="0" marL="0" rtl="0" algn="l">
              <a:lnSpc>
                <a:spcPct val="150000"/>
              </a:lnSpc>
              <a:spcBef>
                <a:spcPts val="1000"/>
              </a:spcBef>
              <a:spcAft>
                <a:spcPts val="0"/>
              </a:spcAft>
              <a:buNone/>
            </a:pPr>
            <a:r>
              <a:rPr lang="en" sz="1000">
                <a:solidFill>
                  <a:srgbClr val="333333"/>
                </a:solidFill>
              </a:rPr>
              <a:t>P</a:t>
            </a:r>
            <a:r>
              <a:rPr baseline="-25000" lang="en" sz="1000">
                <a:solidFill>
                  <a:srgbClr val="333333"/>
                </a:solidFill>
              </a:rPr>
              <a:t>in </a:t>
            </a:r>
            <a:r>
              <a:rPr lang="en" sz="1000">
                <a:solidFill>
                  <a:srgbClr val="333333"/>
                </a:solidFill>
              </a:rPr>
              <a:t>=  V •</a:t>
            </a:r>
            <a:r>
              <a:rPr lang="en" sz="1000">
                <a:solidFill>
                  <a:srgbClr val="333333"/>
                </a:solidFill>
                <a:latin typeface="Cambria"/>
                <a:ea typeface="Cambria"/>
                <a:cs typeface="Cambria"/>
                <a:sym typeface="Cambria"/>
              </a:rPr>
              <a:t> I</a:t>
            </a:r>
            <a:r>
              <a:rPr lang="en" sz="1000">
                <a:solidFill>
                  <a:srgbClr val="333333"/>
                </a:solidFill>
              </a:rPr>
              <a:t> = 12V *0.417 A = </a:t>
            </a:r>
            <a:r>
              <a:rPr b="1" lang="en" sz="1000">
                <a:solidFill>
                  <a:srgbClr val="333333"/>
                </a:solidFill>
              </a:rPr>
              <a:t>5 W</a:t>
            </a:r>
            <a:endParaRPr b="1" sz="1000">
              <a:solidFill>
                <a:srgbClr val="333333"/>
              </a:solidFill>
            </a:endParaRPr>
          </a:p>
          <a:p>
            <a:pPr indent="0" lvl="0" marL="0" rtl="0" algn="l">
              <a:lnSpc>
                <a:spcPct val="150000"/>
              </a:lnSpc>
              <a:spcBef>
                <a:spcPts val="1000"/>
              </a:spcBef>
              <a:spcAft>
                <a:spcPts val="0"/>
              </a:spcAft>
              <a:buNone/>
            </a:pPr>
            <a:r>
              <a:rPr lang="en" sz="1000">
                <a:solidFill>
                  <a:srgbClr val="333333"/>
                </a:solidFill>
              </a:rPr>
              <a:t> </a:t>
            </a:r>
            <a:r>
              <a:rPr lang="en" sz="1000">
                <a:solidFill>
                  <a:srgbClr val="333333"/>
                </a:solidFill>
                <a:latin typeface="Cambria"/>
                <a:ea typeface="Cambria"/>
                <a:cs typeface="Cambria"/>
                <a:sym typeface="Cambria"/>
              </a:rPr>
              <a:t>η = </a:t>
            </a:r>
            <a:r>
              <a:rPr lang="en" sz="1000">
                <a:solidFill>
                  <a:srgbClr val="333333"/>
                </a:solidFill>
              </a:rPr>
              <a:t>P</a:t>
            </a:r>
            <a:r>
              <a:rPr baseline="-25000" lang="en" sz="1000">
                <a:solidFill>
                  <a:srgbClr val="333333"/>
                </a:solidFill>
              </a:rPr>
              <a:t>out</a:t>
            </a:r>
            <a:r>
              <a:rPr lang="en" sz="1000">
                <a:solidFill>
                  <a:srgbClr val="333333"/>
                </a:solidFill>
              </a:rPr>
              <a:t> / P</a:t>
            </a:r>
            <a:r>
              <a:rPr baseline="-25000" lang="en" sz="1000">
                <a:solidFill>
                  <a:srgbClr val="333333"/>
                </a:solidFill>
              </a:rPr>
              <a:t>in</a:t>
            </a:r>
            <a:r>
              <a:rPr lang="en" sz="1000">
                <a:solidFill>
                  <a:srgbClr val="333333"/>
                </a:solidFill>
              </a:rPr>
              <a:t> = (4.159 W / 5 W )* 100 = </a:t>
            </a:r>
            <a:r>
              <a:rPr b="1" lang="en" sz="1000">
                <a:solidFill>
                  <a:srgbClr val="333333"/>
                </a:solidFill>
              </a:rPr>
              <a:t>83.2 %</a:t>
            </a:r>
            <a:endParaRPr b="1" sz="1000">
              <a:solidFill>
                <a:srgbClr val="333333"/>
              </a:solidFill>
            </a:endParaRPr>
          </a:p>
          <a:p>
            <a:pPr indent="0" lvl="0" marL="0" rtl="0" algn="l">
              <a:lnSpc>
                <a:spcPct val="150000"/>
              </a:lnSpc>
              <a:spcBef>
                <a:spcPts val="1000"/>
              </a:spcBef>
              <a:spcAft>
                <a:spcPts val="0"/>
              </a:spcAft>
              <a:buNone/>
            </a:pPr>
            <a:r>
              <a:rPr lang="en" sz="1000">
                <a:solidFill>
                  <a:srgbClr val="333333"/>
                </a:solidFill>
              </a:rPr>
              <a:t>P</a:t>
            </a:r>
            <a:r>
              <a:rPr baseline="-25000" lang="en" sz="1000">
                <a:solidFill>
                  <a:srgbClr val="333333"/>
                </a:solidFill>
              </a:rPr>
              <a:t>loss</a:t>
            </a:r>
            <a:r>
              <a:rPr lang="en" sz="1000">
                <a:solidFill>
                  <a:srgbClr val="333333"/>
                </a:solidFill>
              </a:rPr>
              <a:t> = </a:t>
            </a:r>
            <a:r>
              <a:rPr lang="en" sz="1000">
                <a:solidFill>
                  <a:srgbClr val="333333"/>
                </a:solidFill>
              </a:rPr>
              <a:t>P</a:t>
            </a:r>
            <a:r>
              <a:rPr baseline="-25000" lang="en" sz="1000">
                <a:solidFill>
                  <a:srgbClr val="333333"/>
                </a:solidFill>
              </a:rPr>
              <a:t>in</a:t>
            </a:r>
            <a:r>
              <a:rPr lang="en" sz="1000">
                <a:solidFill>
                  <a:srgbClr val="333333"/>
                </a:solidFill>
              </a:rPr>
              <a:t> - P</a:t>
            </a:r>
            <a:r>
              <a:rPr baseline="-25000" lang="en" sz="1000">
                <a:solidFill>
                  <a:srgbClr val="333333"/>
                </a:solidFill>
              </a:rPr>
              <a:t>out</a:t>
            </a:r>
            <a:r>
              <a:rPr lang="en" sz="1000">
                <a:solidFill>
                  <a:srgbClr val="333333"/>
                </a:solidFill>
              </a:rPr>
              <a:t> = 4.159 W - 5 W = </a:t>
            </a:r>
            <a:r>
              <a:rPr b="1" lang="en" sz="1000">
                <a:solidFill>
                  <a:srgbClr val="333333"/>
                </a:solidFill>
              </a:rPr>
              <a:t>-0.841 W (heat loss)</a:t>
            </a:r>
            <a:endParaRPr b="1" sz="1000">
              <a:solidFill>
                <a:srgbClr val="333333"/>
              </a:solidFill>
            </a:endParaRPr>
          </a:p>
          <a:p>
            <a:pPr indent="0" lvl="0" marL="0" rtl="0" algn="l">
              <a:lnSpc>
                <a:spcPct val="150000"/>
              </a:lnSpc>
              <a:spcBef>
                <a:spcPts val="1000"/>
              </a:spcBef>
              <a:spcAft>
                <a:spcPts val="0"/>
              </a:spcAft>
              <a:buNone/>
            </a:pPr>
            <a:r>
              <a:rPr lang="en" sz="1000">
                <a:solidFill>
                  <a:srgbClr val="333333"/>
                </a:solidFill>
              </a:rPr>
              <a:t>Q</a:t>
            </a:r>
            <a:r>
              <a:rPr baseline="-25000" lang="en" sz="1000">
                <a:solidFill>
                  <a:srgbClr val="333333"/>
                </a:solidFill>
              </a:rPr>
              <a:t>Total dissipated heat within </a:t>
            </a:r>
            <a:r>
              <a:rPr lang="en" sz="1000">
                <a:solidFill>
                  <a:srgbClr val="333333"/>
                </a:solidFill>
              </a:rPr>
              <a:t> / A = 1.054 W / 22.5 ft</a:t>
            </a:r>
            <a:r>
              <a:rPr baseline="30000" lang="en" sz="1000">
                <a:solidFill>
                  <a:srgbClr val="333333"/>
                </a:solidFill>
              </a:rPr>
              <a:t>2 </a:t>
            </a:r>
            <a:r>
              <a:rPr lang="en" sz="1000">
                <a:solidFill>
                  <a:srgbClr val="333333"/>
                </a:solidFill>
              </a:rPr>
              <a:t>=</a:t>
            </a:r>
            <a:r>
              <a:rPr b="1" lang="en" sz="1000">
                <a:solidFill>
                  <a:srgbClr val="333333"/>
                </a:solidFill>
              </a:rPr>
              <a:t> 0.05  W/ft</a:t>
            </a:r>
            <a:r>
              <a:rPr b="1" baseline="30000" lang="en" sz="1000">
                <a:solidFill>
                  <a:srgbClr val="333333"/>
                </a:solidFill>
              </a:rPr>
              <a:t>2</a:t>
            </a:r>
            <a:endParaRPr b="1" sz="1000">
              <a:solidFill>
                <a:srgbClr val="333333"/>
              </a:solidFill>
              <a:latin typeface="Cambria"/>
              <a:ea typeface="Cambria"/>
              <a:cs typeface="Cambria"/>
              <a:sym typeface="Cambria"/>
            </a:endParaRPr>
          </a:p>
          <a:p>
            <a:pPr indent="0" lvl="0" marL="0" rtl="0" algn="l">
              <a:lnSpc>
                <a:spcPct val="150000"/>
              </a:lnSpc>
              <a:spcBef>
                <a:spcPts val="1000"/>
              </a:spcBef>
              <a:spcAft>
                <a:spcPts val="0"/>
              </a:spcAft>
              <a:buNone/>
            </a:pPr>
            <a:r>
              <a:rPr b="1" lang="en" sz="1000">
                <a:solidFill>
                  <a:srgbClr val="333333"/>
                </a:solidFill>
                <a:latin typeface="Cambria"/>
                <a:ea typeface="Cambria"/>
                <a:cs typeface="Cambria"/>
                <a:sym typeface="Cambria"/>
              </a:rPr>
              <a:t>ΔT </a:t>
            </a:r>
            <a:r>
              <a:rPr b="1" lang="en" sz="1000">
                <a:solidFill>
                  <a:srgbClr val="333333"/>
                </a:solidFill>
              </a:rPr>
              <a:t>≈</a:t>
            </a:r>
            <a:r>
              <a:rPr b="1" lang="en" sz="1000">
                <a:solidFill>
                  <a:srgbClr val="333333"/>
                </a:solidFill>
                <a:latin typeface="Cambria"/>
                <a:ea typeface="Cambria"/>
                <a:cs typeface="Cambria"/>
                <a:sym typeface="Cambria"/>
              </a:rPr>
              <a:t> 5 °F [1.8 °C]</a:t>
            </a:r>
            <a:endParaRPr b="1" sz="1000">
              <a:solidFill>
                <a:srgbClr val="333333"/>
              </a:solidFill>
            </a:endParaRPr>
          </a:p>
          <a:p>
            <a:pPr indent="0" lvl="0" marL="0" rtl="0" algn="l">
              <a:lnSpc>
                <a:spcPct val="150000"/>
              </a:lnSpc>
              <a:spcBef>
                <a:spcPts val="1000"/>
              </a:spcBef>
              <a:spcAft>
                <a:spcPts val="0"/>
              </a:spcAft>
              <a:buClr>
                <a:schemeClr val="dk1"/>
              </a:buClr>
              <a:buSzPts val="1100"/>
              <a:buFont typeface="Arial"/>
              <a:buNone/>
            </a:pPr>
            <a:r>
              <a:t/>
            </a:r>
            <a:endParaRPr b="1" sz="11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8"/>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Electrical Analysis</a:t>
            </a:r>
            <a:endParaRPr/>
          </a:p>
        </p:txBody>
      </p:sp>
      <p:sp>
        <p:nvSpPr>
          <p:cNvPr id="181" name="Google Shape;181;p28"/>
          <p:cNvSpPr txBox="1"/>
          <p:nvPr/>
        </p:nvSpPr>
        <p:spPr>
          <a:xfrm>
            <a:off x="311700" y="1183225"/>
            <a:ext cx="4885200" cy="1739700"/>
          </a:xfrm>
          <a:prstGeom prst="rect">
            <a:avLst/>
          </a:prstGeom>
          <a:noFill/>
          <a:ln>
            <a:noFill/>
          </a:ln>
        </p:spPr>
        <p:txBody>
          <a:bodyPr anchorCtr="0" anchor="ctr" bIns="91425" lIns="91425" spcFirstLastPara="1" rIns="91425" wrap="square" tIns="91425">
            <a:noAutofit/>
          </a:bodyPr>
          <a:lstStyle/>
          <a:p>
            <a:pPr indent="-571500" lvl="0" marL="571500" rtl="0" algn="l">
              <a:lnSpc>
                <a:spcPct val="180000"/>
              </a:lnSpc>
              <a:spcBef>
                <a:spcPts val="0"/>
              </a:spcBef>
              <a:spcAft>
                <a:spcPts val="0"/>
              </a:spcAft>
              <a:buNone/>
            </a:pPr>
            <a:r>
              <a:rPr lang="en">
                <a:solidFill>
                  <a:schemeClr val="dk1"/>
                </a:solidFill>
              </a:rPr>
              <a:t>E</a:t>
            </a:r>
            <a:r>
              <a:rPr baseline="-25000" lang="en">
                <a:solidFill>
                  <a:schemeClr val="dk1"/>
                </a:solidFill>
              </a:rPr>
              <a:t>sleep</a:t>
            </a:r>
            <a:r>
              <a:rPr lang="en">
                <a:solidFill>
                  <a:schemeClr val="dk1"/>
                </a:solidFill>
              </a:rPr>
              <a:t> 	= 5V * 0.022</a:t>
            </a:r>
            <a:r>
              <a:rPr lang="en">
                <a:solidFill>
                  <a:srgbClr val="545454"/>
                </a:solidFill>
                <a:highlight>
                  <a:srgbClr val="FFFFFF"/>
                </a:highlight>
                <a:latin typeface="Roboto"/>
                <a:ea typeface="Roboto"/>
                <a:cs typeface="Roboto"/>
                <a:sym typeface="Roboto"/>
              </a:rPr>
              <a:t>m</a:t>
            </a:r>
            <a:r>
              <a:rPr lang="en">
                <a:solidFill>
                  <a:schemeClr val="dk1"/>
                </a:solidFill>
              </a:rPr>
              <a:t>A * 9 = </a:t>
            </a:r>
            <a:r>
              <a:rPr b="1" lang="en">
                <a:solidFill>
                  <a:schemeClr val="dk1"/>
                </a:solidFill>
              </a:rPr>
              <a:t>0.99 mWh</a:t>
            </a:r>
            <a:endParaRPr b="1">
              <a:solidFill>
                <a:schemeClr val="dk1"/>
              </a:solidFill>
            </a:endParaRPr>
          </a:p>
          <a:p>
            <a:pPr indent="0" lvl="0" marL="0" rtl="0" algn="l">
              <a:lnSpc>
                <a:spcPct val="115000"/>
              </a:lnSpc>
              <a:spcBef>
                <a:spcPts val="0"/>
              </a:spcBef>
              <a:spcAft>
                <a:spcPts val="0"/>
              </a:spcAft>
              <a:buNone/>
            </a:pPr>
            <a:r>
              <a:rPr lang="en">
                <a:solidFill>
                  <a:schemeClr val="dk1"/>
                </a:solidFill>
              </a:rPr>
              <a:t>E</a:t>
            </a:r>
            <a:r>
              <a:rPr baseline="-25000" lang="en">
                <a:solidFill>
                  <a:schemeClr val="dk1"/>
                </a:solidFill>
              </a:rPr>
              <a:t>delivery</a:t>
            </a:r>
            <a:r>
              <a:rPr lang="en">
                <a:solidFill>
                  <a:schemeClr val="dk1"/>
                </a:solidFill>
              </a:rPr>
              <a:t> = 12V * 0.263A  * 12 =  </a:t>
            </a:r>
            <a:r>
              <a:rPr b="1" lang="en">
                <a:solidFill>
                  <a:schemeClr val="dk1"/>
                </a:solidFill>
              </a:rPr>
              <a:t>37.82 Wh</a:t>
            </a:r>
            <a:endParaRPr b="1">
              <a:solidFill>
                <a:schemeClr val="dk1"/>
              </a:solidFill>
            </a:endParaRPr>
          </a:p>
        </p:txBody>
      </p:sp>
      <p:sp>
        <p:nvSpPr>
          <p:cNvPr id="182" name="Google Shape;182;p28"/>
          <p:cNvSpPr txBox="1"/>
          <p:nvPr/>
        </p:nvSpPr>
        <p:spPr>
          <a:xfrm>
            <a:off x="187750" y="1053475"/>
            <a:ext cx="5732100" cy="71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Current drawn from PSoC (Sleep Mode) = 0.022mA</a:t>
            </a:r>
            <a:endParaRPr/>
          </a:p>
        </p:txBody>
      </p:sp>
      <p:sp>
        <p:nvSpPr>
          <p:cNvPr id="183" name="Google Shape;183;p28"/>
          <p:cNvSpPr txBox="1"/>
          <p:nvPr/>
        </p:nvSpPr>
        <p:spPr>
          <a:xfrm>
            <a:off x="311700" y="2977325"/>
            <a:ext cx="3119100" cy="1074000"/>
          </a:xfrm>
          <a:prstGeom prst="rect">
            <a:avLst/>
          </a:prstGeom>
          <a:noFill/>
          <a:ln>
            <a:noFill/>
          </a:ln>
        </p:spPr>
        <p:txBody>
          <a:bodyPr anchorCtr="0" anchor="ctr" bIns="91425" lIns="91425" spcFirstLastPara="1" rIns="91425" wrap="square" tIns="91425">
            <a:noAutofit/>
          </a:bodyPr>
          <a:lstStyle/>
          <a:p>
            <a:pPr indent="-571500" lvl="0" marL="571500" rtl="0" algn="l">
              <a:lnSpc>
                <a:spcPct val="180000"/>
              </a:lnSpc>
              <a:spcBef>
                <a:spcPts val="0"/>
              </a:spcBef>
              <a:spcAft>
                <a:spcPts val="0"/>
              </a:spcAft>
              <a:buNone/>
            </a:pPr>
            <a:r>
              <a:rPr lang="en">
                <a:solidFill>
                  <a:schemeClr val="dk1"/>
                </a:solidFill>
              </a:rPr>
              <a:t>I</a:t>
            </a:r>
            <a:r>
              <a:rPr baseline="-25000" lang="en">
                <a:solidFill>
                  <a:schemeClr val="dk1"/>
                </a:solidFill>
              </a:rPr>
              <a:t>sleep</a:t>
            </a:r>
            <a:r>
              <a:rPr lang="en">
                <a:solidFill>
                  <a:schemeClr val="dk1"/>
                </a:solidFill>
              </a:rPr>
              <a:t> = 0.022mA * 9 = </a:t>
            </a:r>
            <a:r>
              <a:rPr b="1" lang="en">
                <a:solidFill>
                  <a:schemeClr val="dk1"/>
                </a:solidFill>
              </a:rPr>
              <a:t>0.20 mAh</a:t>
            </a:r>
            <a:endParaRPr b="1">
              <a:solidFill>
                <a:schemeClr val="dk1"/>
              </a:solidFill>
            </a:endParaRPr>
          </a:p>
          <a:p>
            <a:pPr indent="0" lvl="0" marL="0" rtl="0" algn="l">
              <a:lnSpc>
                <a:spcPct val="115000"/>
              </a:lnSpc>
              <a:spcBef>
                <a:spcPts val="0"/>
              </a:spcBef>
              <a:spcAft>
                <a:spcPts val="0"/>
              </a:spcAft>
              <a:buNone/>
            </a:pPr>
            <a:r>
              <a:rPr lang="en">
                <a:solidFill>
                  <a:schemeClr val="dk1"/>
                </a:solidFill>
              </a:rPr>
              <a:t>I</a:t>
            </a:r>
            <a:r>
              <a:rPr baseline="-25000" lang="en">
                <a:solidFill>
                  <a:schemeClr val="dk1"/>
                </a:solidFill>
              </a:rPr>
              <a:t>delivery</a:t>
            </a:r>
            <a:r>
              <a:rPr lang="en">
                <a:solidFill>
                  <a:schemeClr val="dk1"/>
                </a:solidFill>
              </a:rPr>
              <a:t> = 0.263A  *12 = </a:t>
            </a:r>
            <a:r>
              <a:rPr b="1" lang="en">
                <a:solidFill>
                  <a:schemeClr val="dk1"/>
                </a:solidFill>
              </a:rPr>
              <a:t>3.26 Ah</a:t>
            </a:r>
            <a:endParaRPr b="1">
              <a:solidFill>
                <a:schemeClr val="dk1"/>
              </a:solidFill>
            </a:endParaRPr>
          </a:p>
        </p:txBody>
      </p:sp>
      <p:sp>
        <p:nvSpPr>
          <p:cNvPr id="184" name="Google Shape;184;p28"/>
          <p:cNvSpPr txBox="1"/>
          <p:nvPr/>
        </p:nvSpPr>
        <p:spPr>
          <a:xfrm>
            <a:off x="4947250" y="1626675"/>
            <a:ext cx="3222300" cy="2768100"/>
          </a:xfrm>
          <a:prstGeom prst="rect">
            <a:avLst/>
          </a:prstGeom>
          <a:noFill/>
          <a:ln>
            <a:noFill/>
          </a:ln>
        </p:spPr>
        <p:txBody>
          <a:bodyPr anchorCtr="0" anchor="ctr" bIns="91425" lIns="91425" spcFirstLastPara="1" rIns="91425" wrap="square" tIns="91425">
            <a:noAutofit/>
          </a:bodyPr>
          <a:lstStyle/>
          <a:p>
            <a:pPr indent="-571500" lvl="0" marL="571500" rtl="0" algn="l">
              <a:lnSpc>
                <a:spcPct val="180000"/>
              </a:lnSpc>
              <a:spcBef>
                <a:spcPts val="0"/>
              </a:spcBef>
              <a:spcAft>
                <a:spcPts val="0"/>
              </a:spcAft>
              <a:buNone/>
            </a:pPr>
            <a:r>
              <a:rPr lang="en">
                <a:solidFill>
                  <a:schemeClr val="dk1"/>
                </a:solidFill>
              </a:rPr>
              <a:t>ultrasonic</a:t>
            </a:r>
            <a:r>
              <a:rPr baseline="-25000" lang="en">
                <a:solidFill>
                  <a:schemeClr val="dk1"/>
                </a:solidFill>
              </a:rPr>
              <a:t> min</a:t>
            </a:r>
            <a:r>
              <a:rPr lang="en">
                <a:solidFill>
                  <a:schemeClr val="dk1"/>
                </a:solidFill>
              </a:rPr>
              <a:t>:	</a:t>
            </a:r>
            <a:r>
              <a:rPr b="1" lang="en">
                <a:solidFill>
                  <a:schemeClr val="dk1"/>
                </a:solidFill>
              </a:rPr>
              <a:t>0.5 in.</a:t>
            </a:r>
            <a:endParaRPr b="1">
              <a:solidFill>
                <a:schemeClr val="dk1"/>
              </a:solidFill>
            </a:endParaRPr>
          </a:p>
          <a:p>
            <a:pPr indent="-571500" lvl="0" marL="571500" marR="0" rtl="0" algn="l">
              <a:lnSpc>
                <a:spcPct val="180000"/>
              </a:lnSpc>
              <a:spcBef>
                <a:spcPts val="0"/>
              </a:spcBef>
              <a:spcAft>
                <a:spcPts val="0"/>
              </a:spcAft>
              <a:buNone/>
            </a:pPr>
            <a:r>
              <a:rPr lang="en">
                <a:solidFill>
                  <a:schemeClr val="dk1"/>
                </a:solidFill>
              </a:rPr>
              <a:t>ultrasonic</a:t>
            </a:r>
            <a:r>
              <a:rPr baseline="-25000" lang="en">
                <a:solidFill>
                  <a:schemeClr val="dk1"/>
                </a:solidFill>
              </a:rPr>
              <a:t>max</a:t>
            </a:r>
            <a:r>
              <a:rPr lang="en">
                <a:solidFill>
                  <a:schemeClr val="dk1"/>
                </a:solidFill>
              </a:rPr>
              <a:t>:	</a:t>
            </a:r>
            <a:r>
              <a:rPr b="1" lang="en">
                <a:solidFill>
                  <a:schemeClr val="dk1"/>
                </a:solidFill>
              </a:rPr>
              <a:t>69.5 in.</a:t>
            </a:r>
            <a:endParaRPr b="1">
              <a:solidFill>
                <a:schemeClr val="dk1"/>
              </a:solidFill>
            </a:endParaRPr>
          </a:p>
          <a:p>
            <a:pPr indent="0" lvl="0" marL="0" marR="0" rtl="0" algn="l">
              <a:lnSpc>
                <a:spcPct val="180000"/>
              </a:lnSpc>
              <a:spcBef>
                <a:spcPts val="0"/>
              </a:spcBef>
              <a:spcAft>
                <a:spcPts val="0"/>
              </a:spcAft>
              <a:buNone/>
            </a:pPr>
            <a:r>
              <a:t/>
            </a:r>
            <a:endParaRPr b="1">
              <a:solidFill>
                <a:schemeClr val="dk1"/>
              </a:solidFill>
            </a:endParaRPr>
          </a:p>
          <a:p>
            <a:pPr indent="0" lvl="0" marL="0" rtl="0" algn="l">
              <a:lnSpc>
                <a:spcPct val="180000"/>
              </a:lnSpc>
              <a:spcBef>
                <a:spcPts val="0"/>
              </a:spcBef>
              <a:spcAft>
                <a:spcPts val="0"/>
              </a:spcAft>
              <a:buNone/>
            </a:pPr>
            <a:r>
              <a:rPr lang="en">
                <a:solidFill>
                  <a:schemeClr val="dk1"/>
                </a:solidFill>
              </a:rPr>
              <a:t>RFID</a:t>
            </a:r>
            <a:r>
              <a:rPr baseline="-25000" lang="en">
                <a:solidFill>
                  <a:schemeClr val="dk1"/>
                </a:solidFill>
              </a:rPr>
              <a:t>min</a:t>
            </a:r>
            <a:r>
              <a:rPr lang="en">
                <a:solidFill>
                  <a:schemeClr val="dk1"/>
                </a:solidFill>
              </a:rPr>
              <a:t>:	</a:t>
            </a:r>
            <a:r>
              <a:rPr b="1" lang="en">
                <a:solidFill>
                  <a:schemeClr val="dk1"/>
                </a:solidFill>
              </a:rPr>
              <a:t>0 in.	</a:t>
            </a:r>
            <a:endParaRPr b="1">
              <a:solidFill>
                <a:schemeClr val="dk1"/>
              </a:solidFill>
            </a:endParaRPr>
          </a:p>
          <a:p>
            <a:pPr indent="0" lvl="0" marL="0" rtl="0" algn="l">
              <a:lnSpc>
                <a:spcPct val="115000"/>
              </a:lnSpc>
              <a:spcBef>
                <a:spcPts val="0"/>
              </a:spcBef>
              <a:spcAft>
                <a:spcPts val="0"/>
              </a:spcAft>
              <a:buNone/>
            </a:pPr>
            <a:r>
              <a:rPr lang="en">
                <a:solidFill>
                  <a:schemeClr val="dk1"/>
                </a:solidFill>
              </a:rPr>
              <a:t>RFID</a:t>
            </a:r>
            <a:r>
              <a:rPr baseline="-25000" lang="en">
                <a:solidFill>
                  <a:schemeClr val="dk1"/>
                </a:solidFill>
              </a:rPr>
              <a:t>max</a:t>
            </a:r>
            <a:r>
              <a:rPr lang="en">
                <a:solidFill>
                  <a:schemeClr val="dk1"/>
                </a:solidFill>
              </a:rPr>
              <a:t>:	</a:t>
            </a:r>
            <a:r>
              <a:rPr b="1" lang="en">
                <a:solidFill>
                  <a:schemeClr val="dk1"/>
                </a:solidFill>
              </a:rPr>
              <a:t>3.75 in.</a:t>
            </a:r>
            <a:endParaRPr b="1">
              <a:solidFill>
                <a:schemeClr val="dk1"/>
              </a:solidFill>
            </a:endParaRPr>
          </a:p>
        </p:txBody>
      </p:sp>
      <p:sp>
        <p:nvSpPr>
          <p:cNvPr id="185" name="Google Shape;185;p28"/>
          <p:cNvSpPr txBox="1"/>
          <p:nvPr/>
        </p:nvSpPr>
        <p:spPr>
          <a:xfrm>
            <a:off x="187750" y="803075"/>
            <a:ext cx="1836600" cy="51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Calibri"/>
                <a:ea typeface="Calibri"/>
                <a:cs typeface="Calibri"/>
                <a:sym typeface="Calibri"/>
              </a:rPr>
              <a:t>Power </a:t>
            </a:r>
            <a:r>
              <a:rPr b="1" lang="en" sz="1800">
                <a:solidFill>
                  <a:schemeClr val="dk1"/>
                </a:solidFill>
                <a:latin typeface="Calibri"/>
                <a:ea typeface="Calibri"/>
                <a:cs typeface="Calibri"/>
                <a:sym typeface="Calibri"/>
              </a:rPr>
              <a:t>Capability </a:t>
            </a:r>
            <a:endParaRPr sz="1800"/>
          </a:p>
        </p:txBody>
      </p:sp>
      <p:sp>
        <p:nvSpPr>
          <p:cNvPr id="186" name="Google Shape;186;p28"/>
          <p:cNvSpPr txBox="1"/>
          <p:nvPr/>
        </p:nvSpPr>
        <p:spPr>
          <a:xfrm>
            <a:off x="247300" y="2571750"/>
            <a:ext cx="3000000" cy="51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Calibri"/>
                <a:ea typeface="Calibri"/>
                <a:cs typeface="Calibri"/>
                <a:sym typeface="Calibri"/>
              </a:rPr>
              <a:t>Power Capacity</a:t>
            </a:r>
            <a:endParaRPr sz="1800">
              <a:solidFill>
                <a:schemeClr val="dk1"/>
              </a:solidFill>
            </a:endParaRPr>
          </a:p>
        </p:txBody>
      </p:sp>
      <p:sp>
        <p:nvSpPr>
          <p:cNvPr id="187" name="Google Shape;187;p28"/>
          <p:cNvSpPr txBox="1"/>
          <p:nvPr/>
        </p:nvSpPr>
        <p:spPr>
          <a:xfrm>
            <a:off x="4947250" y="1422675"/>
            <a:ext cx="3000000" cy="51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Calibri"/>
                <a:ea typeface="Calibri"/>
                <a:cs typeface="Calibri"/>
                <a:sym typeface="Calibri"/>
              </a:rPr>
              <a:t>Attenuation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graphicFrame>
        <p:nvGraphicFramePr>
          <p:cNvPr id="192" name="Google Shape;192;p29"/>
          <p:cNvGraphicFramePr/>
          <p:nvPr/>
        </p:nvGraphicFramePr>
        <p:xfrm>
          <a:off x="311775" y="793613"/>
          <a:ext cx="3000000" cy="3000000"/>
        </p:xfrm>
        <a:graphic>
          <a:graphicData uri="http://schemas.openxmlformats.org/drawingml/2006/table">
            <a:tbl>
              <a:tblPr>
                <a:noFill/>
                <a:tableStyleId>{03F54B1B-6612-49C3-85C5-263A34D6251C}</a:tableStyleId>
              </a:tblPr>
              <a:tblGrid>
                <a:gridCol w="688900"/>
                <a:gridCol w="1108850"/>
                <a:gridCol w="1580425"/>
                <a:gridCol w="1382325"/>
                <a:gridCol w="1772650"/>
                <a:gridCol w="759600"/>
                <a:gridCol w="1038125"/>
              </a:tblGrid>
              <a:tr h="547400">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Spec ID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Requirement</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Threshold</a:t>
                      </a:r>
                      <a:endParaRPr b="1" sz="1000">
                        <a:latin typeface="Calibri"/>
                        <a:ea typeface="Calibri"/>
                        <a:cs typeface="Calibri"/>
                        <a:sym typeface="Calibri"/>
                      </a:endParaRPr>
                    </a:p>
                    <a:p>
                      <a:pPr indent="0" lvl="0" marL="0" rtl="0" algn="l">
                        <a:lnSpc>
                          <a:spcPct val="100000"/>
                        </a:lnSpc>
                        <a:spcBef>
                          <a:spcPts val="0"/>
                        </a:spcBef>
                        <a:spcAft>
                          <a:spcPts val="0"/>
                        </a:spcAft>
                        <a:buNone/>
                      </a:pPr>
                      <a:r>
                        <a:rPr b="1" lang="en" sz="1000">
                          <a:latin typeface="Calibri"/>
                          <a:ea typeface="Calibri"/>
                          <a:cs typeface="Calibri"/>
                          <a:sym typeface="Calibri"/>
                        </a:rPr>
                        <a:t>(Shall)</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Objective</a:t>
                      </a:r>
                      <a:endParaRPr b="1" sz="1000">
                        <a:latin typeface="Calibri"/>
                        <a:ea typeface="Calibri"/>
                        <a:cs typeface="Calibri"/>
                        <a:sym typeface="Calibri"/>
                      </a:endParaRPr>
                    </a:p>
                    <a:p>
                      <a:pPr indent="0" lvl="0" marL="0" rtl="0" algn="l">
                        <a:lnSpc>
                          <a:spcPct val="100000"/>
                        </a:lnSpc>
                        <a:spcBef>
                          <a:spcPts val="0"/>
                        </a:spcBef>
                        <a:spcAft>
                          <a:spcPts val="0"/>
                        </a:spcAft>
                        <a:buNone/>
                      </a:pPr>
                      <a:r>
                        <a:rPr b="1" lang="en" sz="1000">
                          <a:latin typeface="Calibri"/>
                          <a:ea typeface="Calibri"/>
                          <a:cs typeface="Calibri"/>
                          <a:sym typeface="Calibri"/>
                        </a:rPr>
                        <a:t>(Should)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Validation Method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Met</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Notes</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r>
              <a:tr h="940000">
                <a:tc>
                  <a:txBody>
                    <a:bodyPr>
                      <a:noAutofit/>
                    </a:bodyPr>
                    <a:lstStyle/>
                    <a:p>
                      <a:pPr indent="0" lvl="0" marL="0" rtl="0" algn="l">
                        <a:lnSpc>
                          <a:spcPct val="100000"/>
                        </a:lnSpc>
                        <a:spcBef>
                          <a:spcPts val="0"/>
                        </a:spcBef>
                        <a:spcAft>
                          <a:spcPts val="0"/>
                        </a:spcAft>
                        <a:buNone/>
                      </a:pPr>
                      <a:r>
                        <a:rPr lang="en" sz="1000" u="sng">
                          <a:latin typeface="Calibri"/>
                          <a:ea typeface="Calibri"/>
                          <a:cs typeface="Calibri"/>
                          <a:sym typeface="Calibri"/>
                        </a:rPr>
                        <a:t>M001</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Alignment</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B6D7A8"/>
                          </a:highlight>
                          <a:latin typeface="Calibri"/>
                          <a:ea typeface="Calibri"/>
                          <a:cs typeface="Calibri"/>
                          <a:sym typeface="Calibri"/>
                        </a:rPr>
                        <a:t>Wheels parallel within 2 degrees </a:t>
                      </a:r>
                      <a:endParaRPr sz="1000">
                        <a:solidFill>
                          <a:schemeClr val="dk1"/>
                        </a:solidFill>
                        <a:highlight>
                          <a:srgbClr val="B6D7A8"/>
                        </a:highlight>
                        <a:latin typeface="Calibri"/>
                        <a:ea typeface="Calibri"/>
                        <a:cs typeface="Calibri"/>
                        <a:sym typeface="Calibri"/>
                      </a:endParaRPr>
                    </a:p>
                    <a:p>
                      <a:pPr indent="0" lvl="0" marL="0" rtl="0" algn="l">
                        <a:lnSpc>
                          <a:spcPct val="100000"/>
                        </a:lnSpc>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Wheels parallel within 1 degree</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000">
                        <a:highlight>
                          <a:srgbClr val="B6D7A8"/>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Tools such as a digital leveler and protractor</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Partially</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r>
              <a:tr h="934475">
                <a:tc>
                  <a:txBody>
                    <a:bodyPr>
                      <a:noAutofit/>
                    </a:bodyPr>
                    <a:lstStyle/>
                    <a:p>
                      <a:pPr indent="0" lvl="0" marL="0" rtl="0" algn="l">
                        <a:lnSpc>
                          <a:spcPct val="100000"/>
                        </a:lnSpc>
                        <a:spcBef>
                          <a:spcPts val="0"/>
                        </a:spcBef>
                        <a:spcAft>
                          <a:spcPts val="0"/>
                        </a:spcAft>
                        <a:buNone/>
                      </a:pPr>
                      <a:r>
                        <a:rPr lang="en" sz="1000" u="sng">
                          <a:latin typeface="Calibri"/>
                          <a:ea typeface="Calibri"/>
                          <a:cs typeface="Calibri"/>
                          <a:sym typeface="Calibri"/>
                        </a:rPr>
                        <a:t>M002</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Speed</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highlight>
                            <a:srgbClr val="B6D7A8"/>
                          </a:highlight>
                          <a:latin typeface="Calibri"/>
                          <a:ea typeface="Calibri"/>
                          <a:cs typeface="Calibri"/>
                          <a:sym typeface="Calibri"/>
                        </a:rPr>
                        <a:t>Travel at least 1 ft/s</a:t>
                      </a:r>
                      <a:endParaRPr sz="1000">
                        <a:highlight>
                          <a:srgbClr val="B6D7A8"/>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Travel at least 2 ft/s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Measure speed of robot and verify it meets required speed</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Yes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1.28 ft/s with </a:t>
                      </a:r>
                      <a:endParaRPr sz="1000">
                        <a:latin typeface="Calibri"/>
                        <a:ea typeface="Calibri"/>
                        <a:cs typeface="Calibri"/>
                        <a:sym typeface="Calibri"/>
                      </a:endParaRPr>
                    </a:p>
                    <a:p>
                      <a:pPr indent="0" lvl="0" marL="0" rtl="0" algn="l">
                        <a:lnSpc>
                          <a:spcPct val="100000"/>
                        </a:lnSpc>
                        <a:spcBef>
                          <a:spcPts val="0"/>
                        </a:spcBef>
                        <a:spcAft>
                          <a:spcPts val="0"/>
                        </a:spcAft>
                        <a:buNone/>
                      </a:pPr>
                      <a:r>
                        <a:rPr lang="en" sz="1000">
                          <a:latin typeface="Calibri"/>
                          <a:ea typeface="Calibri"/>
                          <a:cs typeface="Calibri"/>
                          <a:sym typeface="Calibri"/>
                        </a:rPr>
                        <a:t>45 lb load</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r>
              <a:tr h="532525">
                <a:tc>
                  <a:txBody>
                    <a:bodyPr>
                      <a:noAutofit/>
                    </a:bodyPr>
                    <a:lstStyle/>
                    <a:p>
                      <a:pPr indent="0" lvl="0" marL="0" rtl="0" algn="l">
                        <a:lnSpc>
                          <a:spcPct val="100000"/>
                        </a:lnSpc>
                        <a:spcBef>
                          <a:spcPts val="0"/>
                        </a:spcBef>
                        <a:spcAft>
                          <a:spcPts val="0"/>
                        </a:spcAft>
                        <a:buNone/>
                      </a:pPr>
                      <a:r>
                        <a:rPr lang="en" sz="1000" u="sng">
                          <a:latin typeface="Calibri"/>
                          <a:ea typeface="Calibri"/>
                          <a:cs typeface="Calibri"/>
                          <a:sym typeface="Calibri"/>
                        </a:rPr>
                        <a:t>M003</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Turning Radius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highlight>
                            <a:srgbClr val="FFE599"/>
                          </a:highlight>
                          <a:latin typeface="Calibri"/>
                          <a:ea typeface="Calibri"/>
                          <a:cs typeface="Calibri"/>
                          <a:sym typeface="Calibri"/>
                        </a:rPr>
                        <a:t>R &lt; 3.5 ft</a:t>
                      </a:r>
                      <a:endParaRPr sz="1000">
                        <a:highlight>
                          <a:srgbClr val="FFE599"/>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R &lt; 1 ft</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Measure R of tightest possible circle that the bot can make</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Partially</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1.75 ft radius, but slower than 1 ft/s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r>
              <a:tr h="857850">
                <a:tc>
                  <a:txBody>
                    <a:bodyPr>
                      <a:noAutofit/>
                    </a:bodyPr>
                    <a:lstStyle/>
                    <a:p>
                      <a:pPr indent="0" lvl="0" marL="0" rtl="0" algn="l">
                        <a:lnSpc>
                          <a:spcPct val="100000"/>
                        </a:lnSpc>
                        <a:spcBef>
                          <a:spcPts val="0"/>
                        </a:spcBef>
                        <a:spcAft>
                          <a:spcPts val="0"/>
                        </a:spcAft>
                        <a:buNone/>
                      </a:pPr>
                      <a:r>
                        <a:rPr lang="en" sz="1000" u="sng">
                          <a:latin typeface="Calibri"/>
                          <a:ea typeface="Calibri"/>
                          <a:cs typeface="Calibri"/>
                          <a:sym typeface="Calibri"/>
                        </a:rPr>
                        <a:t>M004</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Stability</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highlight>
                            <a:srgbClr val="FFE599"/>
                          </a:highlight>
                          <a:latin typeface="Calibri"/>
                          <a:ea typeface="Calibri"/>
                          <a:cs typeface="Calibri"/>
                          <a:sym typeface="Calibri"/>
                        </a:rPr>
                        <a:t>Support at least 45 lbs without tipping (at 1 ft/s)</a:t>
                      </a:r>
                      <a:endParaRPr sz="1000">
                        <a:highlight>
                          <a:srgbClr val="FFE599"/>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Support at least 65 lbs without tipping (at 1 ft/s)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Load with specific weight and observe movement</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Yes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c>
                  <a:txBody>
                    <a:bodyPr>
                      <a:noAutofit/>
                    </a:bodyPr>
                    <a:lstStyle/>
                    <a:p>
                      <a:pPr indent="0" lvl="0" marL="0" rtl="0" algn="l">
                        <a:lnSpc>
                          <a:spcPct val="100000"/>
                        </a:lnSpc>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83440"/>
                      </a:srgbClr>
                    </a:solidFill>
                  </a:tcPr>
                </a:tc>
              </a:tr>
            </a:tbl>
          </a:graphicData>
        </a:graphic>
      </p:graphicFrame>
      <p:sp>
        <p:nvSpPr>
          <p:cNvPr id="193" name="Google Shape;193;p29"/>
          <p:cNvSpPr txBox="1"/>
          <p:nvPr>
            <p:ph idx="4294967295"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Critical Design Specifications - ME</a:t>
            </a:r>
            <a:endParaRPr sz="3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graphicFrame>
        <p:nvGraphicFramePr>
          <p:cNvPr id="198" name="Google Shape;198;p30"/>
          <p:cNvGraphicFramePr/>
          <p:nvPr/>
        </p:nvGraphicFramePr>
        <p:xfrm>
          <a:off x="311775" y="789125"/>
          <a:ext cx="3000000" cy="3000000"/>
        </p:xfrm>
        <a:graphic>
          <a:graphicData uri="http://schemas.openxmlformats.org/drawingml/2006/table">
            <a:tbl>
              <a:tblPr>
                <a:noFill/>
                <a:tableStyleId>{03F54B1B-6612-49C3-85C5-263A34D6251C}</a:tableStyleId>
              </a:tblPr>
              <a:tblGrid>
                <a:gridCol w="688900"/>
                <a:gridCol w="1108850"/>
                <a:gridCol w="1569425"/>
                <a:gridCol w="1393325"/>
                <a:gridCol w="1772650"/>
                <a:gridCol w="759600"/>
                <a:gridCol w="1038125"/>
              </a:tblGrid>
              <a:tr h="548125">
                <a:tc>
                  <a:txBody>
                    <a:bodyPr>
                      <a:noAutofit/>
                    </a:bodyPr>
                    <a:lstStyle/>
                    <a:p>
                      <a:pPr indent="0" lvl="0" marL="0" rtl="0" algn="l">
                        <a:spcBef>
                          <a:spcPts val="0"/>
                        </a:spcBef>
                        <a:spcAft>
                          <a:spcPts val="0"/>
                        </a:spcAft>
                        <a:buNone/>
                      </a:pPr>
                      <a:r>
                        <a:rPr b="1" lang="en" sz="1000">
                          <a:latin typeface="Calibri"/>
                          <a:ea typeface="Calibri"/>
                          <a:cs typeface="Calibri"/>
                          <a:sym typeface="Calibri"/>
                        </a:rPr>
                        <a:t>Spec ID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Requirement</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Threshold</a:t>
                      </a:r>
                      <a:endParaRPr b="1" sz="1000">
                        <a:latin typeface="Calibri"/>
                        <a:ea typeface="Calibri"/>
                        <a:cs typeface="Calibri"/>
                        <a:sym typeface="Calibri"/>
                      </a:endParaRPr>
                    </a:p>
                    <a:p>
                      <a:pPr indent="0" lvl="0" marL="0" rtl="0" algn="l">
                        <a:spcBef>
                          <a:spcPts val="0"/>
                        </a:spcBef>
                        <a:spcAft>
                          <a:spcPts val="0"/>
                        </a:spcAft>
                        <a:buNone/>
                      </a:pPr>
                      <a:r>
                        <a:rPr b="1" lang="en" sz="1000">
                          <a:latin typeface="Calibri"/>
                          <a:ea typeface="Calibri"/>
                          <a:cs typeface="Calibri"/>
                          <a:sym typeface="Calibri"/>
                        </a:rPr>
                        <a:t>(Shall)</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Objective</a:t>
                      </a:r>
                      <a:endParaRPr b="1" sz="1000">
                        <a:latin typeface="Calibri"/>
                        <a:ea typeface="Calibri"/>
                        <a:cs typeface="Calibri"/>
                        <a:sym typeface="Calibri"/>
                      </a:endParaRPr>
                    </a:p>
                    <a:p>
                      <a:pPr indent="0" lvl="0" marL="0" rtl="0" algn="l">
                        <a:spcBef>
                          <a:spcPts val="0"/>
                        </a:spcBef>
                        <a:spcAft>
                          <a:spcPts val="0"/>
                        </a:spcAft>
                        <a:buNone/>
                      </a:pPr>
                      <a:r>
                        <a:rPr b="1" lang="en" sz="1000">
                          <a:latin typeface="Calibri"/>
                          <a:ea typeface="Calibri"/>
                          <a:cs typeface="Calibri"/>
                          <a:sym typeface="Calibri"/>
                        </a:rPr>
                        <a:t>(Should)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Validation Method</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Met</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b="1" lang="en" sz="1000">
                          <a:latin typeface="Calibri"/>
                          <a:ea typeface="Calibri"/>
                          <a:cs typeface="Calibri"/>
                          <a:sym typeface="Calibri"/>
                        </a:rPr>
                        <a:t>Notes</a:t>
                      </a:r>
                      <a:endParaRPr b="1"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r>
              <a:tr h="933525">
                <a:tc>
                  <a:txBody>
                    <a:bodyPr>
                      <a:noAutofit/>
                    </a:bodyPr>
                    <a:lstStyle/>
                    <a:p>
                      <a:pPr indent="0" lvl="0" marL="0" rtl="0" algn="l">
                        <a:spcBef>
                          <a:spcPts val="0"/>
                        </a:spcBef>
                        <a:spcAft>
                          <a:spcPts val="0"/>
                        </a:spcAft>
                        <a:buNone/>
                      </a:pPr>
                      <a:r>
                        <a:rPr lang="en" sz="1000" u="sng">
                          <a:latin typeface="Calibri"/>
                          <a:ea typeface="Calibri"/>
                          <a:cs typeface="Calibri"/>
                          <a:sym typeface="Calibri"/>
                        </a:rPr>
                        <a:t>E</a:t>
                      </a:r>
                      <a:r>
                        <a:rPr lang="en" sz="1000" u="sng">
                          <a:latin typeface="Calibri"/>
                          <a:ea typeface="Calibri"/>
                          <a:cs typeface="Calibri"/>
                          <a:sym typeface="Calibri"/>
                        </a:rPr>
                        <a:t>001</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Ultrasonic Object Detection</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Clr>
                          <a:srgbClr val="000000"/>
                        </a:buClr>
                        <a:buSzPts val="1100"/>
                        <a:buFont typeface="Arial"/>
                        <a:buNone/>
                      </a:pPr>
                      <a:r>
                        <a:rPr lang="en" sz="1000">
                          <a:solidFill>
                            <a:schemeClr val="dk1"/>
                          </a:solidFill>
                          <a:highlight>
                            <a:srgbClr val="B6D7A8"/>
                          </a:highlight>
                          <a:latin typeface="Calibri"/>
                          <a:ea typeface="Calibri"/>
                          <a:cs typeface="Calibri"/>
                          <a:sym typeface="Calibri"/>
                        </a:rPr>
                        <a:t>D </a:t>
                      </a:r>
                      <a:r>
                        <a:rPr lang="en" sz="1000">
                          <a:solidFill>
                            <a:srgbClr val="222222"/>
                          </a:solidFill>
                          <a:highlight>
                            <a:srgbClr val="B6D7A8"/>
                          </a:highlight>
                          <a:latin typeface="Calibri"/>
                          <a:ea typeface="Calibri"/>
                          <a:cs typeface="Calibri"/>
                          <a:sym typeface="Calibri"/>
                        </a:rPr>
                        <a:t>≥ 12 in.</a:t>
                      </a:r>
                      <a:endParaRPr sz="1000">
                        <a:solidFill>
                          <a:schemeClr val="dk1"/>
                        </a:solidFill>
                        <a:highlight>
                          <a:srgbClr val="B6D7A8"/>
                        </a:highlight>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Clr>
                          <a:srgbClr val="000000"/>
                        </a:buClr>
                        <a:buSzPts val="1100"/>
                        <a:buFont typeface="Arial"/>
                        <a:buNone/>
                      </a:pPr>
                      <a:r>
                        <a:rPr lang="en" sz="1000">
                          <a:highlight>
                            <a:srgbClr val="B6D7A8"/>
                          </a:highlight>
                          <a:latin typeface="Calibri"/>
                          <a:ea typeface="Calibri"/>
                          <a:cs typeface="Calibri"/>
                          <a:sym typeface="Calibri"/>
                        </a:rPr>
                        <a:t>D ≥ 24 in.</a:t>
                      </a:r>
                      <a:endParaRPr sz="1000">
                        <a:highlight>
                          <a:srgbClr val="B6D7A8"/>
                        </a:highlight>
                        <a:latin typeface="Calibri"/>
                        <a:ea typeface="Calibri"/>
                        <a:cs typeface="Calibri"/>
                        <a:sym typeface="Calibri"/>
                      </a:endParaRPr>
                    </a:p>
                    <a:p>
                      <a:pPr indent="0" lvl="0" marL="0" rtl="0" algn="l">
                        <a:lnSpc>
                          <a:spcPct val="165500"/>
                        </a:lnSpc>
                        <a:spcBef>
                          <a:spcPts val="0"/>
                        </a:spcBef>
                        <a:spcAft>
                          <a:spcPts val="0"/>
                        </a:spcAft>
                        <a:buClr>
                          <a:schemeClr val="dk1"/>
                        </a:buClr>
                        <a:buSzPts val="1100"/>
                        <a:buFont typeface="Arial"/>
                        <a:buNone/>
                      </a:pPr>
                      <a:r>
                        <a:t/>
                      </a:r>
                      <a:endParaRPr sz="1000">
                        <a:solidFill>
                          <a:schemeClr val="dk1"/>
                        </a:solidFill>
                        <a:highlight>
                          <a:srgbClr val="B6D7A8"/>
                        </a:highlight>
                        <a:latin typeface="Calibri"/>
                        <a:ea typeface="Calibri"/>
                        <a:cs typeface="Calibri"/>
                        <a:sym typeface="Calibri"/>
                      </a:endParaRPr>
                    </a:p>
                    <a:p>
                      <a:pPr indent="0" lvl="0" marL="0" rtl="0" algn="l">
                        <a:spcBef>
                          <a:spcPts val="0"/>
                        </a:spcBef>
                        <a:spcAft>
                          <a:spcPts val="0"/>
                        </a:spcAft>
                        <a:buNone/>
                      </a:pPr>
                      <a:r>
                        <a:t/>
                      </a:r>
                      <a:endParaRPr sz="1000">
                        <a:highlight>
                          <a:srgbClr val="B6D7A8"/>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Measurement of maximum distance at which each ultrasonic sensor will detect an object in front of it.</a:t>
                      </a:r>
                      <a:endParaRPr sz="1000">
                        <a:solidFill>
                          <a:schemeClr val="dk1"/>
                        </a:solidFill>
                        <a:highlight>
                          <a:srgbClr val="FFFFFF"/>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Yes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Clr>
                          <a:schemeClr val="dk1"/>
                        </a:buClr>
                        <a:buSzPts val="1100"/>
                        <a:buFont typeface="Arial"/>
                        <a:buNone/>
                      </a:pPr>
                      <a:r>
                        <a:rPr lang="en" sz="1000">
                          <a:solidFill>
                            <a:srgbClr val="222222"/>
                          </a:solidFill>
                          <a:highlight>
                            <a:srgbClr val="FFFFFF"/>
                          </a:highlight>
                          <a:latin typeface="Calibri"/>
                          <a:ea typeface="Calibri"/>
                          <a:cs typeface="Calibri"/>
                          <a:sym typeface="Calibri"/>
                        </a:rPr>
                        <a:t>0.5</a:t>
                      </a:r>
                      <a:r>
                        <a:rPr lang="en" sz="1000">
                          <a:solidFill>
                            <a:srgbClr val="222222"/>
                          </a:solidFill>
                          <a:highlight>
                            <a:srgbClr val="FFFFFF"/>
                          </a:highlight>
                          <a:latin typeface="Calibri"/>
                          <a:ea typeface="Calibri"/>
                          <a:cs typeface="Calibri"/>
                          <a:sym typeface="Calibri"/>
                        </a:rPr>
                        <a:t> in. ≤ </a:t>
                      </a:r>
                      <a:r>
                        <a:rPr lang="en" sz="1000">
                          <a:solidFill>
                            <a:schemeClr val="dk1"/>
                          </a:solidFill>
                          <a:latin typeface="Calibri"/>
                          <a:ea typeface="Calibri"/>
                          <a:cs typeface="Calibri"/>
                          <a:sym typeface="Calibri"/>
                        </a:rPr>
                        <a:t>D</a:t>
                      </a:r>
                      <a:r>
                        <a:rPr baseline="-25000" lang="en" sz="1000">
                          <a:solidFill>
                            <a:schemeClr val="dk1"/>
                          </a:solidFill>
                          <a:latin typeface="Calibri"/>
                          <a:ea typeface="Calibri"/>
                          <a:cs typeface="Calibri"/>
                          <a:sym typeface="Calibri"/>
                        </a:rPr>
                        <a:t>meas</a:t>
                      </a:r>
                      <a:r>
                        <a:rPr lang="en" sz="1000">
                          <a:solidFill>
                            <a:schemeClr val="dk1"/>
                          </a:solidFill>
                          <a:latin typeface="Calibri"/>
                          <a:ea typeface="Calibri"/>
                          <a:cs typeface="Calibri"/>
                          <a:sym typeface="Calibri"/>
                        </a:rPr>
                        <a:t>  </a:t>
                      </a:r>
                      <a:r>
                        <a:rPr lang="en" sz="1000">
                          <a:solidFill>
                            <a:srgbClr val="222222"/>
                          </a:solidFill>
                          <a:highlight>
                            <a:srgbClr val="FFFFFF"/>
                          </a:highlight>
                          <a:latin typeface="Calibri"/>
                          <a:ea typeface="Calibri"/>
                          <a:cs typeface="Calibri"/>
                          <a:sym typeface="Calibri"/>
                        </a:rPr>
                        <a:t>≤</a:t>
                      </a:r>
                      <a:r>
                        <a:rPr lang="en" sz="1000">
                          <a:solidFill>
                            <a:schemeClr val="dk1"/>
                          </a:solidFill>
                          <a:latin typeface="Calibri"/>
                          <a:ea typeface="Calibri"/>
                          <a:cs typeface="Calibri"/>
                          <a:sym typeface="Calibri"/>
                        </a:rPr>
                        <a:t> 69.5 in.</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r>
              <a:tr h="1431475">
                <a:tc>
                  <a:txBody>
                    <a:bodyPr>
                      <a:noAutofit/>
                    </a:bodyPr>
                    <a:lstStyle/>
                    <a:p>
                      <a:pPr indent="0" lvl="0" marL="0" rtl="0" algn="l">
                        <a:spcBef>
                          <a:spcPts val="0"/>
                        </a:spcBef>
                        <a:spcAft>
                          <a:spcPts val="0"/>
                        </a:spcAft>
                        <a:buNone/>
                      </a:pPr>
                      <a:r>
                        <a:rPr lang="en" sz="1000" u="sng">
                          <a:latin typeface="Calibri"/>
                          <a:ea typeface="Calibri"/>
                          <a:cs typeface="Calibri"/>
                          <a:sym typeface="Calibri"/>
                        </a:rPr>
                        <a:t>E</a:t>
                      </a:r>
                      <a:r>
                        <a:rPr lang="en" sz="1000" u="sng">
                          <a:latin typeface="Calibri"/>
                          <a:ea typeface="Calibri"/>
                          <a:cs typeface="Calibri"/>
                          <a:sym typeface="Calibri"/>
                        </a:rPr>
                        <a:t>002</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IR Line Counting Accuracy</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lnSpc>
                          <a:spcPct val="115000"/>
                        </a:lnSpc>
                        <a:spcBef>
                          <a:spcPts val="0"/>
                        </a:spcBef>
                        <a:spcAft>
                          <a:spcPts val="0"/>
                        </a:spcAft>
                        <a:buClr>
                          <a:schemeClr val="dk1"/>
                        </a:buClr>
                        <a:buSzPts val="1100"/>
                        <a:buFont typeface="Arial"/>
                        <a:buNone/>
                      </a:pPr>
                      <a:r>
                        <a:rPr lang="en" sz="1000">
                          <a:solidFill>
                            <a:srgbClr val="222222"/>
                          </a:solidFill>
                          <a:highlight>
                            <a:srgbClr val="B6D7A8"/>
                          </a:highlight>
                          <a:latin typeface="Calibri"/>
                          <a:ea typeface="Calibri"/>
                          <a:cs typeface="Calibri"/>
                          <a:sym typeface="Calibri"/>
                        </a:rPr>
                        <a:t>≥ 90% of lines/rotations counted </a:t>
                      </a:r>
                      <a:r>
                        <a:rPr lang="en" sz="1000">
                          <a:solidFill>
                            <a:schemeClr val="dk1"/>
                          </a:solidFill>
                          <a:highlight>
                            <a:srgbClr val="B6D7A8"/>
                          </a:highlight>
                          <a:latin typeface="Calibri"/>
                          <a:ea typeface="Calibri"/>
                          <a:cs typeface="Calibri"/>
                          <a:sym typeface="Calibri"/>
                        </a:rPr>
                        <a:t> </a:t>
                      </a:r>
                      <a:endParaRPr sz="1000">
                        <a:solidFill>
                          <a:schemeClr val="dk1"/>
                        </a:solidFill>
                        <a:highlight>
                          <a:srgbClr val="B6D7A8"/>
                        </a:highlight>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lang="en" sz="1000">
                          <a:solidFill>
                            <a:schemeClr val="dk2"/>
                          </a:solidFill>
                          <a:latin typeface="Calibri"/>
                          <a:ea typeface="Calibri"/>
                          <a:cs typeface="Calibri"/>
                          <a:sym typeface="Calibri"/>
                        </a:rPr>
                        <a:t>(a wheel will be marked with a single line to document a full rotation)</a:t>
                      </a:r>
                      <a:endParaRPr sz="1000">
                        <a:solidFill>
                          <a:schemeClr val="dk2"/>
                        </a:solidFill>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solidFill>
                            <a:srgbClr val="222222"/>
                          </a:solidFill>
                          <a:highlight>
                            <a:srgbClr val="B6D7A8"/>
                          </a:highlight>
                          <a:latin typeface="Calibri"/>
                          <a:ea typeface="Calibri"/>
                          <a:cs typeface="Calibri"/>
                          <a:sym typeface="Calibri"/>
                        </a:rPr>
                        <a:t>≥ 99% of lines/rotations counted</a:t>
                      </a:r>
                      <a:endParaRPr sz="1000">
                        <a:solidFill>
                          <a:schemeClr val="dk2"/>
                        </a:solidFill>
                        <a:highlight>
                          <a:srgbClr val="B6D7A8"/>
                        </a:highlight>
                        <a:latin typeface="Calibri"/>
                        <a:ea typeface="Calibri"/>
                        <a:cs typeface="Calibri"/>
                        <a:sym typeface="Calibri"/>
                      </a:endParaRPr>
                    </a:p>
                    <a:p>
                      <a:pPr indent="0" lvl="0" marL="0" rtl="0" algn="l">
                        <a:spcBef>
                          <a:spcPts val="0"/>
                        </a:spcBef>
                        <a:spcAft>
                          <a:spcPts val="0"/>
                        </a:spcAft>
                        <a:buNone/>
                      </a:pPr>
                      <a:r>
                        <a:rPr lang="en" sz="1000">
                          <a:solidFill>
                            <a:schemeClr val="dk2"/>
                          </a:solidFill>
                          <a:highlight>
                            <a:srgbClr val="B6D7A8"/>
                          </a:highlight>
                          <a:latin typeface="Calibri"/>
                          <a:ea typeface="Calibri"/>
                          <a:cs typeface="Calibri"/>
                          <a:sym typeface="Calibri"/>
                        </a:rPr>
                        <a:t>(a wheel will be marked with a single line to document full rotation)</a:t>
                      </a:r>
                      <a:endParaRPr sz="1000">
                        <a:solidFill>
                          <a:schemeClr val="dk2"/>
                        </a:solidFill>
                        <a:highlight>
                          <a:srgbClr val="B6D7A8"/>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Clr>
                          <a:srgbClr val="000000"/>
                        </a:buClr>
                        <a:buSzPts val="1100"/>
                        <a:buFont typeface="Arial"/>
                        <a:buNone/>
                      </a:pPr>
                      <a:r>
                        <a:rPr lang="en" sz="1000">
                          <a:solidFill>
                            <a:schemeClr val="dk1"/>
                          </a:solidFill>
                          <a:latin typeface="Calibri"/>
                          <a:ea typeface="Calibri"/>
                          <a:cs typeface="Calibri"/>
                          <a:sym typeface="Calibri"/>
                        </a:rPr>
                        <a:t>Document and compare the number of lines counted on a wheel rotated in front of the sensor.</a:t>
                      </a:r>
                      <a:endParaRPr sz="10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Yes</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100% lines counted for 3 iterations (100 lines per)</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r>
              <a:tr h="899100">
                <a:tc>
                  <a:txBody>
                    <a:bodyPr>
                      <a:noAutofit/>
                    </a:bodyPr>
                    <a:lstStyle/>
                    <a:p>
                      <a:pPr indent="0" lvl="0" marL="0" rtl="0" algn="l">
                        <a:spcBef>
                          <a:spcPts val="0"/>
                        </a:spcBef>
                        <a:spcAft>
                          <a:spcPts val="0"/>
                        </a:spcAft>
                        <a:buNone/>
                      </a:pPr>
                      <a:r>
                        <a:rPr lang="en" sz="1000" u="sng">
                          <a:latin typeface="Calibri"/>
                          <a:ea typeface="Calibri"/>
                          <a:cs typeface="Calibri"/>
                          <a:sym typeface="Calibri"/>
                        </a:rPr>
                        <a:t>E</a:t>
                      </a:r>
                      <a:r>
                        <a:rPr lang="en" sz="1000" u="sng">
                          <a:latin typeface="Calibri"/>
                          <a:ea typeface="Calibri"/>
                          <a:cs typeface="Calibri"/>
                          <a:sym typeface="Calibri"/>
                        </a:rPr>
                        <a:t>003</a:t>
                      </a:r>
                      <a:endParaRPr sz="1000" u="sng">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RFID Receiver Range</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solidFill>
                            <a:schemeClr val="dk1"/>
                          </a:solidFill>
                          <a:highlight>
                            <a:srgbClr val="FFE599"/>
                          </a:highlight>
                          <a:latin typeface="Calibri"/>
                          <a:ea typeface="Calibri"/>
                          <a:cs typeface="Calibri"/>
                          <a:sym typeface="Calibri"/>
                        </a:rPr>
                        <a:t>D </a:t>
                      </a:r>
                      <a:r>
                        <a:rPr lang="en" sz="1000">
                          <a:solidFill>
                            <a:srgbClr val="222222"/>
                          </a:solidFill>
                          <a:highlight>
                            <a:srgbClr val="FFE599"/>
                          </a:highlight>
                          <a:latin typeface="Calibri"/>
                          <a:ea typeface="Calibri"/>
                          <a:cs typeface="Calibri"/>
                          <a:sym typeface="Calibri"/>
                        </a:rPr>
                        <a:t>≥ 4 in.</a:t>
                      </a:r>
                      <a:endParaRPr sz="1000">
                        <a:highlight>
                          <a:srgbClr val="FFE599"/>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solidFill>
                            <a:srgbClr val="222222"/>
                          </a:solidFill>
                          <a:highlight>
                            <a:schemeClr val="lt1"/>
                          </a:highlight>
                          <a:latin typeface="Calibri"/>
                          <a:ea typeface="Calibri"/>
                          <a:cs typeface="Calibri"/>
                          <a:sym typeface="Calibri"/>
                        </a:rPr>
                        <a:t>D ≥ 8 in.</a:t>
                      </a:r>
                      <a:endParaRPr sz="1000">
                        <a:solidFill>
                          <a:schemeClr val="dk1"/>
                        </a:solidFill>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Measurement of maximum distance at which RFID receiver would read an RFID tag.</a:t>
                      </a:r>
                      <a:endParaRPr sz="1000">
                        <a:solidFill>
                          <a:schemeClr val="dk1"/>
                        </a:solidFill>
                        <a:highlight>
                          <a:srgbClr val="FFFFFF"/>
                        </a:highlight>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No</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c>
                  <a:txBody>
                    <a:bodyPr>
                      <a:noAutofit/>
                    </a:bodyPr>
                    <a:lstStyle/>
                    <a:p>
                      <a:pPr indent="0" lvl="0" marL="0" rtl="0" algn="l">
                        <a:spcBef>
                          <a:spcPts val="0"/>
                        </a:spcBef>
                        <a:spcAft>
                          <a:spcPts val="0"/>
                        </a:spcAft>
                        <a:buNone/>
                      </a:pPr>
                      <a:r>
                        <a:rPr lang="en" sz="1000">
                          <a:latin typeface="Calibri"/>
                          <a:ea typeface="Calibri"/>
                          <a:cs typeface="Calibri"/>
                          <a:sym typeface="Calibri"/>
                        </a:rPr>
                        <a:t>Range limited by hardware, not software; </a:t>
                      </a:r>
                      <a:r>
                        <a:rPr lang="en" sz="1000">
                          <a:solidFill>
                            <a:schemeClr val="dk1"/>
                          </a:solidFill>
                          <a:latin typeface="Calibri"/>
                          <a:ea typeface="Calibri"/>
                          <a:cs typeface="Calibri"/>
                          <a:sym typeface="Calibri"/>
                        </a:rPr>
                        <a:t>D</a:t>
                      </a:r>
                      <a:r>
                        <a:rPr baseline="-25000" lang="en" sz="1000">
                          <a:solidFill>
                            <a:schemeClr val="dk1"/>
                          </a:solidFill>
                          <a:latin typeface="Calibri"/>
                          <a:ea typeface="Calibri"/>
                          <a:cs typeface="Calibri"/>
                          <a:sym typeface="Calibri"/>
                        </a:rPr>
                        <a:t>meas</a:t>
                      </a:r>
                      <a:r>
                        <a:rPr lang="en" sz="1000">
                          <a:solidFill>
                            <a:schemeClr val="dk1"/>
                          </a:solidFill>
                          <a:latin typeface="Calibri"/>
                          <a:ea typeface="Calibri"/>
                          <a:cs typeface="Calibri"/>
                          <a:sym typeface="Calibri"/>
                        </a:rPr>
                        <a:t>  </a:t>
                      </a:r>
                      <a:r>
                        <a:rPr lang="en" sz="1000">
                          <a:solidFill>
                            <a:srgbClr val="222222"/>
                          </a:solidFill>
                          <a:highlight>
                            <a:srgbClr val="FFFFFF"/>
                          </a:highlight>
                          <a:latin typeface="Calibri"/>
                          <a:ea typeface="Calibri"/>
                          <a:cs typeface="Calibri"/>
                          <a:sym typeface="Calibri"/>
                        </a:rPr>
                        <a:t>≤ </a:t>
                      </a:r>
                      <a:r>
                        <a:rPr lang="en" sz="1000">
                          <a:solidFill>
                            <a:srgbClr val="222222"/>
                          </a:solidFill>
                          <a:latin typeface="Calibri"/>
                          <a:ea typeface="Calibri"/>
                          <a:cs typeface="Calibri"/>
                          <a:sym typeface="Calibri"/>
                        </a:rPr>
                        <a:t>3.75 in.</a:t>
                      </a:r>
                      <a:r>
                        <a:rPr lang="en" sz="1000">
                          <a:solidFill>
                            <a:schemeClr val="dk1"/>
                          </a:solidFill>
                          <a:latin typeface="Calibri"/>
                          <a:ea typeface="Calibri"/>
                          <a:cs typeface="Calibri"/>
                          <a:sym typeface="Calibri"/>
                        </a:rPr>
                        <a:t> </a:t>
                      </a:r>
                      <a:endParaRPr sz="1000">
                        <a:latin typeface="Calibri"/>
                        <a:ea typeface="Calibri"/>
                        <a:cs typeface="Calibri"/>
                        <a:sym typeface="Calibri"/>
                      </a:endParaRPr>
                    </a:p>
                  </a:txBody>
                  <a:tcPr marT="91425" marB="91425" marR="91425" marL="91425">
                    <a:lnL cap="flat" cmpd="sng" w="9525">
                      <a:solidFill>
                        <a:srgbClr val="E4E4E4"/>
                      </a:solidFill>
                      <a:prstDash val="solid"/>
                      <a:round/>
                      <a:headEnd len="sm" w="sm" type="none"/>
                      <a:tailEnd len="sm" w="sm" type="none"/>
                    </a:lnL>
                    <a:lnR cap="flat" cmpd="sng" w="9525">
                      <a:solidFill>
                        <a:srgbClr val="E4E4E4"/>
                      </a:solidFill>
                      <a:prstDash val="solid"/>
                      <a:round/>
                      <a:headEnd len="sm" w="sm" type="none"/>
                      <a:tailEnd len="sm" w="sm" type="none"/>
                    </a:lnR>
                    <a:lnT cap="flat" cmpd="sng" w="9525">
                      <a:solidFill>
                        <a:srgbClr val="E4E4E4"/>
                      </a:solidFill>
                      <a:prstDash val="solid"/>
                      <a:round/>
                      <a:headEnd len="sm" w="sm" type="none"/>
                      <a:tailEnd len="sm" w="sm" type="none"/>
                    </a:lnT>
                    <a:lnB cap="flat" cmpd="sng" w="9525">
                      <a:solidFill>
                        <a:srgbClr val="E4E4E4"/>
                      </a:solidFill>
                      <a:prstDash val="solid"/>
                      <a:round/>
                      <a:headEnd len="sm" w="sm" type="none"/>
                      <a:tailEnd len="sm" w="sm" type="none"/>
                    </a:lnB>
                    <a:solidFill>
                      <a:srgbClr val="FFFFFF">
                        <a:alpha val="73440"/>
                      </a:srgbClr>
                    </a:solidFill>
                  </a:tcPr>
                </a:tc>
              </a:tr>
            </a:tbl>
          </a:graphicData>
        </a:graphic>
      </p:graphicFrame>
      <p:sp>
        <p:nvSpPr>
          <p:cNvPr id="199" name="Google Shape;199;p30"/>
          <p:cNvSpPr txBox="1"/>
          <p:nvPr>
            <p:ph idx="4294967295"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Critical Design Specifications - EE</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 M001</a:t>
            </a:r>
            <a:endParaRPr sz="3000"/>
          </a:p>
        </p:txBody>
      </p:sp>
      <p:graphicFrame>
        <p:nvGraphicFramePr>
          <p:cNvPr id="205" name="Google Shape;205;p31"/>
          <p:cNvGraphicFramePr/>
          <p:nvPr/>
        </p:nvGraphicFramePr>
        <p:xfrm>
          <a:off x="896112" y="923544"/>
          <a:ext cx="3000000" cy="3000000"/>
        </p:xfrm>
        <a:graphic>
          <a:graphicData uri="http://schemas.openxmlformats.org/drawingml/2006/table">
            <a:tbl>
              <a:tblPr>
                <a:noFill/>
                <a:tableStyleId>{DEC3EB76-6B77-434F-A2E4-345A762649AA}</a:tableStyleId>
              </a:tblPr>
              <a:tblGrid>
                <a:gridCol w="1386125"/>
                <a:gridCol w="1331700"/>
                <a:gridCol w="1959050"/>
                <a:gridCol w="1822400"/>
              </a:tblGrid>
              <a:tr h="318875">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1050025">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M001:Wheel Alignment</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highlight>
                            <a:srgbClr val="B6D7A8"/>
                          </a:highlight>
                          <a:latin typeface="Calibri"/>
                          <a:ea typeface="Calibri"/>
                          <a:cs typeface="Calibri"/>
                          <a:sym typeface="Calibri"/>
                        </a:rPr>
                        <a:t>Wheels parallel within 2°</a:t>
                      </a:r>
                      <a:endParaRPr sz="1300">
                        <a:solidFill>
                          <a:schemeClr val="dk1"/>
                        </a:solidFill>
                        <a:highlight>
                          <a:srgbClr val="B6D7A8"/>
                        </a:highlight>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Wheels parallel within 1°</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highlight>
                            <a:srgbClr val="FFFF00"/>
                          </a:highlight>
                          <a:latin typeface="Calibri"/>
                          <a:ea typeface="Calibri"/>
                          <a:cs typeface="Calibri"/>
                          <a:sym typeface="Calibri"/>
                        </a:rPr>
                        <a:t> </a:t>
                      </a:r>
                      <a:endParaRPr sz="1300">
                        <a:solidFill>
                          <a:schemeClr val="dk1"/>
                        </a:solidFill>
                        <a:highlight>
                          <a:srgbClr val="FFFF00"/>
                        </a:highlight>
                        <a:latin typeface="Calibri"/>
                        <a:ea typeface="Calibri"/>
                        <a:cs typeface="Calibri"/>
                        <a:sym typeface="Calibri"/>
                      </a:endParaRPr>
                    </a:p>
                    <a:p>
                      <a:pPr indent="0" lvl="0" marL="0" rtl="0" algn="l">
                        <a:lnSpc>
                          <a:spcPct val="120000"/>
                        </a:lnSpc>
                        <a:spcBef>
                          <a:spcPts val="0"/>
                        </a:spcBef>
                        <a:spcAft>
                          <a:spcPts val="0"/>
                        </a:spcAft>
                        <a:buNone/>
                      </a:pPr>
                      <a:r>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Left drive wheel: 88°</a:t>
                      </a:r>
                      <a:endParaRPr sz="1300">
                        <a:latin typeface="Calibri"/>
                        <a:ea typeface="Calibri"/>
                        <a:cs typeface="Calibri"/>
                        <a:sym typeface="Calibri"/>
                      </a:endParaRPr>
                    </a:p>
                    <a:p>
                      <a:pPr indent="0" lvl="0" marL="0" rtl="0" algn="l">
                        <a:lnSpc>
                          <a:spcPct val="120000"/>
                        </a:lnSpc>
                        <a:spcBef>
                          <a:spcPts val="0"/>
                        </a:spcBef>
                        <a:spcAft>
                          <a:spcPts val="0"/>
                        </a:spcAft>
                        <a:buNone/>
                      </a:pPr>
                      <a:r>
                        <a:rPr lang="en" sz="1300">
                          <a:latin typeface="Calibri"/>
                          <a:ea typeface="Calibri"/>
                          <a:cs typeface="Calibri"/>
                          <a:sym typeface="Calibri"/>
                        </a:rPr>
                        <a:t>Right drive wheel: 89°</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pic>
        <p:nvPicPr>
          <p:cNvPr id="206" name="Google Shape;206;p31"/>
          <p:cNvPicPr preferRelativeResize="0"/>
          <p:nvPr/>
        </p:nvPicPr>
        <p:blipFill>
          <a:blip r:embed="rId3">
            <a:alphaModFix/>
          </a:blip>
          <a:stretch>
            <a:fillRect/>
          </a:stretch>
        </p:blipFill>
        <p:spPr>
          <a:xfrm>
            <a:off x="7067875" y="2553801"/>
            <a:ext cx="1372624" cy="1830145"/>
          </a:xfrm>
          <a:prstGeom prst="rect">
            <a:avLst/>
          </a:prstGeom>
          <a:noFill/>
          <a:ln>
            <a:noFill/>
          </a:ln>
        </p:spPr>
      </p:pic>
      <p:sp>
        <p:nvSpPr>
          <p:cNvPr id="207" name="Google Shape;207;p31"/>
          <p:cNvSpPr txBox="1"/>
          <p:nvPr/>
        </p:nvSpPr>
        <p:spPr>
          <a:xfrm>
            <a:off x="1079375" y="2984775"/>
            <a:ext cx="4614900" cy="11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1"/>
          <p:cNvSpPr txBox="1"/>
          <p:nvPr/>
        </p:nvSpPr>
        <p:spPr>
          <a:xfrm>
            <a:off x="896101" y="2468875"/>
            <a:ext cx="4554600" cy="13107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using a protractor to measure the angle between the plate and the edge of the wheel</a:t>
            </a:r>
            <a:endParaRPr sz="1300">
              <a:latin typeface="Calibri"/>
              <a:ea typeface="Calibri"/>
              <a:cs typeface="Calibri"/>
              <a:sym typeface="Calibri"/>
            </a:endParaRPr>
          </a:p>
          <a:p>
            <a:pPr indent="-228600" lvl="0" marL="2286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Also verified by measuring the distance deviated to the right or left of a straight path. The measured deviation was 1in to the right</a:t>
            </a:r>
            <a:endParaRPr sz="1300">
              <a:latin typeface="Calibri"/>
              <a:ea typeface="Calibri"/>
              <a:cs typeface="Calibri"/>
              <a:sym typeface="Calibri"/>
            </a:endParaRPr>
          </a:p>
        </p:txBody>
      </p:sp>
      <p:pic>
        <p:nvPicPr>
          <p:cNvPr id="209" name="Google Shape;209;p31"/>
          <p:cNvPicPr preferRelativeResize="0"/>
          <p:nvPr/>
        </p:nvPicPr>
        <p:blipFill>
          <a:blip r:embed="rId4">
            <a:alphaModFix/>
          </a:blip>
          <a:stretch>
            <a:fillRect/>
          </a:stretch>
        </p:blipFill>
        <p:spPr>
          <a:xfrm>
            <a:off x="5572974" y="2571738"/>
            <a:ext cx="1372624" cy="183021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2"/>
          <p:cNvSpPr/>
          <p:nvPr/>
        </p:nvSpPr>
        <p:spPr>
          <a:xfrm>
            <a:off x="6849475" y="793650"/>
            <a:ext cx="1836900" cy="33789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2"/>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 M002</a:t>
            </a:r>
            <a:endParaRPr sz="3000"/>
          </a:p>
        </p:txBody>
      </p:sp>
      <p:graphicFrame>
        <p:nvGraphicFramePr>
          <p:cNvPr id="216" name="Google Shape;216;p32"/>
          <p:cNvGraphicFramePr/>
          <p:nvPr/>
        </p:nvGraphicFramePr>
        <p:xfrm>
          <a:off x="896112" y="923544"/>
          <a:ext cx="3000000" cy="3000000"/>
        </p:xfrm>
        <a:graphic>
          <a:graphicData uri="http://schemas.openxmlformats.org/drawingml/2006/table">
            <a:tbl>
              <a:tblPr>
                <a:noFill/>
                <a:tableStyleId>{DEC3EB76-6B77-434F-A2E4-345A762649AA}</a:tableStyleId>
              </a:tblPr>
              <a:tblGrid>
                <a:gridCol w="1326175"/>
                <a:gridCol w="1518075"/>
                <a:gridCol w="1385275"/>
                <a:gridCol w="1256875"/>
              </a:tblGrid>
              <a:tr h="421250">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681725">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M002:Speed</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highlight>
                            <a:srgbClr val="B6D7A8"/>
                          </a:highlight>
                          <a:latin typeface="Calibri"/>
                          <a:ea typeface="Calibri"/>
                          <a:cs typeface="Calibri"/>
                          <a:sym typeface="Calibri"/>
                        </a:rPr>
                        <a:t>Travel at least 1 ft/s</a:t>
                      </a:r>
                      <a:endParaRPr sz="1300">
                        <a:highlight>
                          <a:srgbClr val="B6D7A8"/>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Travel at least 2 ft/s</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Travelled at 1.28 ft/s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sp>
        <p:nvSpPr>
          <p:cNvPr id="217" name="Google Shape;217;p32"/>
          <p:cNvSpPr txBox="1"/>
          <p:nvPr/>
        </p:nvSpPr>
        <p:spPr>
          <a:xfrm>
            <a:off x="896112" y="2194560"/>
            <a:ext cx="4938300" cy="1272600"/>
          </a:xfrm>
          <a:prstGeom prst="rect">
            <a:avLst/>
          </a:prstGeom>
          <a:noFill/>
          <a:ln>
            <a:noFill/>
          </a:ln>
        </p:spPr>
        <p:txBody>
          <a:bodyPr anchorCtr="0" anchor="ctr"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observing and timing the displacement of the bot loaded with 45lbs and supplied with 100% power.</a:t>
            </a:r>
            <a:endParaRPr sz="1300">
              <a:latin typeface="Calibri"/>
              <a:ea typeface="Calibri"/>
              <a:cs typeface="Calibri"/>
              <a:sym typeface="Calibri"/>
            </a:endParaRPr>
          </a:p>
          <a:p>
            <a:pPr indent="-228600" lvl="0" marL="2286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The bot took 7.8 seconds to move 10ft </a:t>
            </a:r>
            <a:endParaRPr sz="1300">
              <a:latin typeface="Calibri"/>
              <a:ea typeface="Calibri"/>
              <a:cs typeface="Calibri"/>
              <a:sym typeface="Calibri"/>
            </a:endParaRPr>
          </a:p>
        </p:txBody>
      </p:sp>
      <p:pic>
        <p:nvPicPr>
          <p:cNvPr id="218" name="Google Shape;218;p32"/>
          <p:cNvPicPr preferRelativeResize="0"/>
          <p:nvPr/>
        </p:nvPicPr>
        <p:blipFill rotWithShape="1">
          <a:blip r:embed="rId3">
            <a:alphaModFix/>
          </a:blip>
          <a:srcRect b="0" l="0" r="13911" t="0"/>
          <a:stretch/>
        </p:blipFill>
        <p:spPr>
          <a:xfrm>
            <a:off x="6567200" y="923550"/>
            <a:ext cx="1941877" cy="35669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 M003</a:t>
            </a:r>
            <a:endParaRPr sz="3000"/>
          </a:p>
        </p:txBody>
      </p:sp>
      <p:graphicFrame>
        <p:nvGraphicFramePr>
          <p:cNvPr id="224" name="Google Shape;224;p33"/>
          <p:cNvGraphicFramePr/>
          <p:nvPr/>
        </p:nvGraphicFramePr>
        <p:xfrm>
          <a:off x="896112" y="923544"/>
          <a:ext cx="3000000" cy="3000000"/>
        </p:xfrm>
        <a:graphic>
          <a:graphicData uri="http://schemas.openxmlformats.org/drawingml/2006/table">
            <a:tbl>
              <a:tblPr>
                <a:noFill/>
                <a:tableStyleId>{DEC3EB76-6B77-434F-A2E4-345A762649AA}</a:tableStyleId>
              </a:tblPr>
              <a:tblGrid>
                <a:gridCol w="1666950"/>
                <a:gridCol w="1542325"/>
                <a:gridCol w="1563025"/>
                <a:gridCol w="1418175"/>
              </a:tblGrid>
              <a:tr h="421250">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681725">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M003:Turning Radius</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highlight>
                            <a:srgbClr val="FFE599"/>
                          </a:highlight>
                          <a:latin typeface="Calibri"/>
                          <a:ea typeface="Calibri"/>
                          <a:cs typeface="Calibri"/>
                          <a:sym typeface="Calibri"/>
                        </a:rPr>
                        <a:t>R  &lt; 3.5 ft</a:t>
                      </a:r>
                      <a:endParaRPr sz="1300">
                        <a:solidFill>
                          <a:schemeClr val="dk1"/>
                        </a:solidFill>
                        <a:highlight>
                          <a:srgbClr val="FFE599"/>
                        </a:highlight>
                        <a:latin typeface="Calibri"/>
                        <a:ea typeface="Calibri"/>
                        <a:cs typeface="Calibri"/>
                        <a:sym typeface="Calibri"/>
                      </a:endParaRPr>
                    </a:p>
                    <a:p>
                      <a:pPr indent="0" lvl="0" marL="0" rtl="0" algn="l">
                        <a:lnSpc>
                          <a:spcPct val="120000"/>
                        </a:lnSpc>
                        <a:spcBef>
                          <a:spcPts val="0"/>
                        </a:spcBef>
                        <a:spcAft>
                          <a:spcPts val="0"/>
                        </a:spcAft>
                        <a:buNone/>
                      </a:pPr>
                      <a:r>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 &lt; 1 ft</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R= 1.7 ft at 0.9 ft/s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pic>
        <p:nvPicPr>
          <p:cNvPr id="225" name="Google Shape;225;p33"/>
          <p:cNvPicPr preferRelativeResize="0"/>
          <p:nvPr/>
        </p:nvPicPr>
        <p:blipFill rotWithShape="1">
          <a:blip r:embed="rId3">
            <a:alphaModFix/>
          </a:blip>
          <a:srcRect b="62336" l="0" r="0" t="11053"/>
          <a:stretch/>
        </p:blipFill>
        <p:spPr>
          <a:xfrm>
            <a:off x="1895975" y="3056950"/>
            <a:ext cx="6681548" cy="1333524"/>
          </a:xfrm>
          <a:prstGeom prst="rect">
            <a:avLst/>
          </a:prstGeom>
          <a:noFill/>
          <a:ln>
            <a:noFill/>
          </a:ln>
        </p:spPr>
      </p:pic>
      <p:sp>
        <p:nvSpPr>
          <p:cNvPr id="226" name="Google Shape;226;p33"/>
          <p:cNvSpPr txBox="1"/>
          <p:nvPr/>
        </p:nvSpPr>
        <p:spPr>
          <a:xfrm>
            <a:off x="896100" y="2194550"/>
            <a:ext cx="6454200" cy="12114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a:t>
            </a:r>
            <a:r>
              <a:rPr lang="en" sz="1300">
                <a:solidFill>
                  <a:schemeClr val="dk1"/>
                </a:solidFill>
                <a:latin typeface="Calibri"/>
                <a:ea typeface="Calibri"/>
                <a:cs typeface="Calibri"/>
                <a:sym typeface="Calibri"/>
              </a:rPr>
              <a:t>observing whether the bot turned within 3.5ft radius while moving at </a:t>
            </a:r>
            <a:r>
              <a:rPr lang="en" sz="1300">
                <a:solidFill>
                  <a:schemeClr val="dk1"/>
                </a:solidFill>
                <a:latin typeface="Calibri"/>
                <a:ea typeface="Calibri"/>
                <a:cs typeface="Calibri"/>
                <a:sym typeface="Calibri"/>
              </a:rPr>
              <a:t>1 ft</a:t>
            </a:r>
            <a:r>
              <a:rPr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228600" lvl="0" marL="2286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solidFill>
                  <a:schemeClr val="dk1"/>
                </a:solidFill>
                <a:latin typeface="Calibri"/>
                <a:ea typeface="Calibri"/>
                <a:cs typeface="Calibri"/>
                <a:sym typeface="Calibri"/>
              </a:rPr>
              <a:t>The bot took 12.33 seconds to turn around a 129 in (11 ft) circumference.</a:t>
            </a:r>
            <a:endParaRPr sz="13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34"/>
          <p:cNvSpPr/>
          <p:nvPr/>
        </p:nvSpPr>
        <p:spPr>
          <a:xfrm>
            <a:off x="6849475" y="1030075"/>
            <a:ext cx="1836900" cy="31425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4"/>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 M004</a:t>
            </a:r>
            <a:endParaRPr sz="3000"/>
          </a:p>
        </p:txBody>
      </p:sp>
      <p:graphicFrame>
        <p:nvGraphicFramePr>
          <p:cNvPr id="233" name="Google Shape;233;p34"/>
          <p:cNvGraphicFramePr/>
          <p:nvPr/>
        </p:nvGraphicFramePr>
        <p:xfrm>
          <a:off x="896112" y="923544"/>
          <a:ext cx="3000000" cy="3000000"/>
        </p:xfrm>
        <a:graphic>
          <a:graphicData uri="http://schemas.openxmlformats.org/drawingml/2006/table">
            <a:tbl>
              <a:tblPr>
                <a:noFill/>
                <a:tableStyleId>{DEC3EB76-6B77-434F-A2E4-345A762649AA}</a:tableStyleId>
              </a:tblPr>
              <a:tblGrid>
                <a:gridCol w="1526600"/>
                <a:gridCol w="1412450"/>
                <a:gridCol w="1431425"/>
                <a:gridCol w="1298800"/>
              </a:tblGrid>
              <a:tr h="348475">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881500">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M004:Stability</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highlight>
                            <a:srgbClr val="FFE599"/>
                          </a:highlight>
                          <a:latin typeface="Calibri"/>
                          <a:ea typeface="Calibri"/>
                          <a:cs typeface="Calibri"/>
                          <a:sym typeface="Calibri"/>
                        </a:rPr>
                        <a:t>Support at least 45 lbs without tipping (at 1 ft/s)</a:t>
                      </a:r>
                      <a:endParaRPr sz="1300">
                        <a:highlight>
                          <a:srgbClr val="FFE599"/>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Clr>
                          <a:schemeClr val="dk1"/>
                        </a:buClr>
                        <a:buSzPts val="1100"/>
                        <a:buFont typeface="Arial"/>
                        <a:buNone/>
                      </a:pPr>
                      <a:r>
                        <a:rPr lang="en" sz="1300">
                          <a:solidFill>
                            <a:schemeClr val="dk1"/>
                          </a:solidFill>
                          <a:highlight>
                            <a:srgbClr val="FFE599"/>
                          </a:highlight>
                          <a:latin typeface="Calibri"/>
                          <a:ea typeface="Calibri"/>
                          <a:cs typeface="Calibri"/>
                          <a:sym typeface="Calibri"/>
                        </a:rPr>
                        <a:t>Support at least 65 lbs without tipping (at 1 ft/s)</a:t>
                      </a:r>
                      <a:endParaRPr sz="1300">
                        <a:highlight>
                          <a:srgbClr val="FFE599"/>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45lbs (</a:t>
                      </a:r>
                      <a:r>
                        <a:rPr b="1" lang="en" sz="1300">
                          <a:latin typeface="Calibri"/>
                          <a:ea typeface="Calibri"/>
                          <a:cs typeface="Calibri"/>
                          <a:sym typeface="Calibri"/>
                        </a:rPr>
                        <a:t>1.28 ft/s</a:t>
                      </a:r>
                      <a:r>
                        <a:rPr lang="en" sz="1300">
                          <a:latin typeface="Calibri"/>
                          <a:ea typeface="Calibri"/>
                          <a:cs typeface="Calibri"/>
                          <a:sym typeface="Calibri"/>
                        </a:rPr>
                        <a:t>)</a:t>
                      </a:r>
                      <a:endParaRPr sz="1300">
                        <a:latin typeface="Calibri"/>
                        <a:ea typeface="Calibri"/>
                        <a:cs typeface="Calibri"/>
                        <a:sym typeface="Calibri"/>
                      </a:endParaRPr>
                    </a:p>
                    <a:p>
                      <a:pPr indent="0" lvl="0" marL="0" rtl="0" algn="l">
                        <a:lnSpc>
                          <a:spcPct val="120000"/>
                        </a:lnSpc>
                        <a:spcBef>
                          <a:spcPts val="0"/>
                        </a:spcBef>
                        <a:spcAft>
                          <a:spcPts val="0"/>
                        </a:spcAft>
                        <a:buNone/>
                      </a:pPr>
                      <a:r>
                        <a:rPr lang="en" sz="1300">
                          <a:latin typeface="Calibri"/>
                          <a:ea typeface="Calibri"/>
                          <a:cs typeface="Calibri"/>
                          <a:sym typeface="Calibri"/>
                        </a:rPr>
                        <a:t>65lbs (</a:t>
                      </a:r>
                      <a:r>
                        <a:rPr b="1" lang="en" sz="1300">
                          <a:latin typeface="Calibri"/>
                          <a:ea typeface="Calibri"/>
                          <a:cs typeface="Calibri"/>
                          <a:sym typeface="Calibri"/>
                        </a:rPr>
                        <a:t>1.23 ft/s</a:t>
                      </a:r>
                      <a:r>
                        <a:rPr lang="en" sz="1300">
                          <a:latin typeface="Calibri"/>
                          <a:ea typeface="Calibri"/>
                          <a:cs typeface="Calibri"/>
                          <a:sym typeface="Calibri"/>
                        </a:rPr>
                        <a:t>)</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sp>
        <p:nvSpPr>
          <p:cNvPr id="234" name="Google Shape;234;p34"/>
          <p:cNvSpPr txBox="1"/>
          <p:nvPr/>
        </p:nvSpPr>
        <p:spPr>
          <a:xfrm>
            <a:off x="896112" y="2194560"/>
            <a:ext cx="5683200" cy="13656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loading the bot with </a:t>
            </a:r>
            <a:r>
              <a:rPr lang="en" sz="1300">
                <a:latin typeface="Calibri"/>
                <a:ea typeface="Calibri"/>
                <a:cs typeface="Calibri"/>
                <a:sym typeface="Calibri"/>
              </a:rPr>
              <a:t>45 lbs</a:t>
            </a:r>
            <a:r>
              <a:rPr lang="en" sz="1300">
                <a:latin typeface="Calibri"/>
                <a:ea typeface="Calibri"/>
                <a:cs typeface="Calibri"/>
                <a:sym typeface="Calibri"/>
              </a:rPr>
              <a:t> and </a:t>
            </a:r>
            <a:r>
              <a:rPr lang="en" sz="1300">
                <a:latin typeface="Calibri"/>
                <a:ea typeface="Calibri"/>
                <a:cs typeface="Calibri"/>
                <a:sym typeface="Calibri"/>
              </a:rPr>
              <a:t>65 lbs</a:t>
            </a:r>
            <a:r>
              <a:rPr lang="en" sz="1300">
                <a:latin typeface="Calibri"/>
                <a:ea typeface="Calibri"/>
                <a:cs typeface="Calibri"/>
                <a:sym typeface="Calibri"/>
              </a:rPr>
              <a:t> respectively and recording the time taken to travel 10ft.</a:t>
            </a:r>
            <a:endParaRPr sz="1300">
              <a:latin typeface="Calibri"/>
              <a:ea typeface="Calibri"/>
              <a:cs typeface="Calibri"/>
              <a:sym typeface="Calibri"/>
            </a:endParaRPr>
          </a:p>
          <a:p>
            <a:pPr indent="-228600" lvl="0" marL="2286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The bot took 7.8 seconds to travel 10ft with a mass of 45 lbs and 8.12 seconds to travel 10ft with a mass of 65 lbs</a:t>
            </a:r>
            <a:endParaRPr sz="1300">
              <a:latin typeface="Calibri"/>
              <a:ea typeface="Calibri"/>
              <a:cs typeface="Calibri"/>
              <a:sym typeface="Calibri"/>
            </a:endParaRPr>
          </a:p>
        </p:txBody>
      </p:sp>
      <p:pic>
        <p:nvPicPr>
          <p:cNvPr id="235" name="Google Shape;235;p34"/>
          <p:cNvPicPr preferRelativeResize="0"/>
          <p:nvPr/>
        </p:nvPicPr>
        <p:blipFill rotWithShape="1">
          <a:blip r:embed="rId3">
            <a:alphaModFix/>
          </a:blip>
          <a:srcRect b="0" l="0" r="18026" t="0"/>
          <a:stretch/>
        </p:blipFill>
        <p:spPr>
          <a:xfrm>
            <a:off x="6728150" y="1150783"/>
            <a:ext cx="1836899" cy="2987662"/>
          </a:xfrm>
          <a:prstGeom prst="rect">
            <a:avLst/>
          </a:prstGeom>
          <a:noFill/>
          <a:ln>
            <a:noFill/>
          </a:ln>
        </p:spPr>
      </p:pic>
      <p:sp>
        <p:nvSpPr>
          <p:cNvPr id="236" name="Google Shape;236;p34"/>
          <p:cNvSpPr txBox="1"/>
          <p:nvPr/>
        </p:nvSpPr>
        <p:spPr>
          <a:xfrm>
            <a:off x="7368300" y="4196300"/>
            <a:ext cx="15198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p>
        </p:txBody>
      </p:sp>
      <p:sp>
        <p:nvSpPr>
          <p:cNvPr id="237" name="Google Shape;237;p34"/>
          <p:cNvSpPr txBox="1"/>
          <p:nvPr/>
        </p:nvSpPr>
        <p:spPr>
          <a:xfrm>
            <a:off x="6728150" y="4066550"/>
            <a:ext cx="1895700" cy="4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800"/>
              <a:t>Mechanical RRP loaded with 65 lbs</a:t>
            </a:r>
            <a:endParaRPr b="1" i="1" sz="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35"/>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 E001</a:t>
            </a:r>
            <a:endParaRPr sz="3000"/>
          </a:p>
        </p:txBody>
      </p:sp>
      <p:graphicFrame>
        <p:nvGraphicFramePr>
          <p:cNvPr id="243" name="Google Shape;243;p35"/>
          <p:cNvGraphicFramePr/>
          <p:nvPr/>
        </p:nvGraphicFramePr>
        <p:xfrm>
          <a:off x="892175" y="925950"/>
          <a:ext cx="3000000" cy="3000000"/>
        </p:xfrm>
        <a:graphic>
          <a:graphicData uri="http://schemas.openxmlformats.org/drawingml/2006/table">
            <a:tbl>
              <a:tblPr>
                <a:noFill/>
                <a:tableStyleId>{DEC3EB76-6B77-434F-A2E4-345A762649AA}</a:tableStyleId>
              </a:tblPr>
              <a:tblGrid>
                <a:gridCol w="1666625"/>
                <a:gridCol w="1542000"/>
                <a:gridCol w="1562725"/>
                <a:gridCol w="1417925"/>
              </a:tblGrid>
              <a:tr h="348475">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881500">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E</a:t>
                      </a:r>
                      <a:r>
                        <a:rPr lang="en" sz="1300">
                          <a:latin typeface="Calibri"/>
                          <a:ea typeface="Calibri"/>
                          <a:cs typeface="Calibri"/>
                          <a:sym typeface="Calibri"/>
                        </a:rPr>
                        <a:t>001: Ultrasonic Object Detection</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chemeClr val="dk1"/>
                          </a:solidFill>
                          <a:highlight>
                            <a:srgbClr val="B6D7A8"/>
                          </a:highlight>
                          <a:latin typeface="Calibri"/>
                          <a:ea typeface="Calibri"/>
                          <a:cs typeface="Calibri"/>
                          <a:sym typeface="Calibri"/>
                        </a:rPr>
                        <a:t>D </a:t>
                      </a:r>
                      <a:r>
                        <a:rPr lang="en" sz="1300">
                          <a:solidFill>
                            <a:srgbClr val="222222"/>
                          </a:solidFill>
                          <a:highlight>
                            <a:srgbClr val="B6D7A8"/>
                          </a:highlight>
                          <a:latin typeface="Calibri"/>
                          <a:ea typeface="Calibri"/>
                          <a:cs typeface="Calibri"/>
                          <a:sym typeface="Calibri"/>
                        </a:rPr>
                        <a:t>≥ 12 in.</a:t>
                      </a:r>
                      <a:endParaRPr sz="1300">
                        <a:solidFill>
                          <a:schemeClr val="dk1"/>
                        </a:solidFill>
                        <a:highlight>
                          <a:srgbClr val="B6D7A8"/>
                        </a:highlight>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t/>
                      </a:r>
                      <a:endParaRPr sz="1300">
                        <a:solidFill>
                          <a:schemeClr val="dk1"/>
                        </a:solidFill>
                        <a:highlight>
                          <a:schemeClr val="lt1"/>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chemeClr val="dk1"/>
                          </a:solidFill>
                          <a:highlight>
                            <a:srgbClr val="B6D7A8"/>
                          </a:highlight>
                          <a:latin typeface="Calibri"/>
                          <a:ea typeface="Calibri"/>
                          <a:cs typeface="Calibri"/>
                          <a:sym typeface="Calibri"/>
                        </a:rPr>
                        <a:t>D ≥ 24 in.</a:t>
                      </a:r>
                      <a:endParaRPr sz="1300">
                        <a:highlight>
                          <a:srgbClr val="B6D7A8"/>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rgbClr val="222222"/>
                          </a:solidFill>
                          <a:highlight>
                            <a:srgbClr val="FFFFFF"/>
                          </a:highlight>
                        </a:rPr>
                        <a:t>0.5 in. ≤ </a:t>
                      </a:r>
                      <a:r>
                        <a:rPr lang="en" sz="1300">
                          <a:solidFill>
                            <a:schemeClr val="dk1"/>
                          </a:solidFill>
                          <a:latin typeface="Calibri"/>
                          <a:ea typeface="Calibri"/>
                          <a:cs typeface="Calibri"/>
                          <a:sym typeface="Calibri"/>
                        </a:rPr>
                        <a:t>D</a:t>
                      </a:r>
                      <a:r>
                        <a:rPr baseline="-25000" lang="en" sz="1300">
                          <a:solidFill>
                            <a:schemeClr val="dk1"/>
                          </a:solidFill>
                          <a:latin typeface="Calibri"/>
                          <a:ea typeface="Calibri"/>
                          <a:cs typeface="Calibri"/>
                          <a:sym typeface="Calibri"/>
                        </a:rPr>
                        <a:t>meas</a:t>
                      </a:r>
                      <a:r>
                        <a:rPr lang="en" sz="1300">
                          <a:solidFill>
                            <a:schemeClr val="dk1"/>
                          </a:solidFill>
                          <a:latin typeface="Calibri"/>
                          <a:ea typeface="Calibri"/>
                          <a:cs typeface="Calibri"/>
                          <a:sym typeface="Calibri"/>
                        </a:rPr>
                        <a:t>  </a:t>
                      </a:r>
                      <a:r>
                        <a:rPr lang="en" sz="1300">
                          <a:solidFill>
                            <a:srgbClr val="222222"/>
                          </a:solidFill>
                          <a:highlight>
                            <a:srgbClr val="FFFFFF"/>
                          </a:highlight>
                        </a:rPr>
                        <a:t>≤</a:t>
                      </a:r>
                      <a:r>
                        <a:rPr lang="en" sz="1300">
                          <a:solidFill>
                            <a:schemeClr val="dk1"/>
                          </a:solidFill>
                          <a:latin typeface="Calibri"/>
                          <a:ea typeface="Calibri"/>
                          <a:cs typeface="Calibri"/>
                          <a:sym typeface="Calibri"/>
                        </a:rPr>
                        <a:t> 69.5 in.</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sp>
        <p:nvSpPr>
          <p:cNvPr id="244" name="Google Shape;244;p35"/>
          <p:cNvSpPr txBox="1"/>
          <p:nvPr/>
        </p:nvSpPr>
        <p:spPr>
          <a:xfrm>
            <a:off x="7368300" y="4196300"/>
            <a:ext cx="15198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p>
        </p:txBody>
      </p:sp>
      <p:pic>
        <p:nvPicPr>
          <p:cNvPr id="245" name="Google Shape;245;p35"/>
          <p:cNvPicPr preferRelativeResize="0"/>
          <p:nvPr/>
        </p:nvPicPr>
        <p:blipFill rotWithShape="1">
          <a:blip r:embed="rId3">
            <a:alphaModFix/>
          </a:blip>
          <a:srcRect b="10408" l="13144" r="11052" t="7049"/>
          <a:stretch/>
        </p:blipFill>
        <p:spPr>
          <a:xfrm>
            <a:off x="5177400" y="2296050"/>
            <a:ext cx="3205925" cy="1966875"/>
          </a:xfrm>
          <a:prstGeom prst="rect">
            <a:avLst/>
          </a:prstGeom>
          <a:noFill/>
          <a:ln>
            <a:noFill/>
          </a:ln>
        </p:spPr>
      </p:pic>
      <p:sp>
        <p:nvSpPr>
          <p:cNvPr id="246" name="Google Shape;246;p35"/>
          <p:cNvSpPr txBox="1"/>
          <p:nvPr/>
        </p:nvSpPr>
        <p:spPr>
          <a:xfrm>
            <a:off x="892175" y="2192775"/>
            <a:ext cx="4190100" cy="13656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placing an object in front of the sensor and moving the object away while observing the output from the sensor on screen</a:t>
            </a:r>
            <a:endParaRPr sz="1300">
              <a:latin typeface="Calibri"/>
              <a:ea typeface="Calibri"/>
              <a:cs typeface="Calibri"/>
              <a:sym typeface="Calibri"/>
            </a:endParaRPr>
          </a:p>
          <a:p>
            <a:pPr indent="-228600" lvl="0" marL="2286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The Ultrasonic sensor was able to consistently show accurate distance readings for distances between 0.5 inches to 70 inches; out of that threshold the values start jumping sporadically</a:t>
            </a:r>
            <a:endParaRPr sz="13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6"/>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a:t>
            </a:r>
            <a:r>
              <a:rPr lang="en" sz="3000"/>
              <a:t>- E002</a:t>
            </a:r>
            <a:endParaRPr sz="3000"/>
          </a:p>
        </p:txBody>
      </p:sp>
      <p:graphicFrame>
        <p:nvGraphicFramePr>
          <p:cNvPr id="252" name="Google Shape;252;p36"/>
          <p:cNvGraphicFramePr/>
          <p:nvPr/>
        </p:nvGraphicFramePr>
        <p:xfrm>
          <a:off x="892175" y="925950"/>
          <a:ext cx="3000000" cy="3000000"/>
        </p:xfrm>
        <a:graphic>
          <a:graphicData uri="http://schemas.openxmlformats.org/drawingml/2006/table">
            <a:tbl>
              <a:tblPr>
                <a:noFill/>
                <a:tableStyleId>{DEC3EB76-6B77-434F-A2E4-345A762649AA}</a:tableStyleId>
              </a:tblPr>
              <a:tblGrid>
                <a:gridCol w="1666625"/>
                <a:gridCol w="1542000"/>
                <a:gridCol w="1562725"/>
                <a:gridCol w="1417925"/>
              </a:tblGrid>
              <a:tr h="348475">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881500">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E</a:t>
                      </a:r>
                      <a:r>
                        <a:rPr lang="en" sz="1300">
                          <a:latin typeface="Calibri"/>
                          <a:ea typeface="Calibri"/>
                          <a:cs typeface="Calibri"/>
                          <a:sym typeface="Calibri"/>
                        </a:rPr>
                        <a:t>002: IR Line Counting Accuracy</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222222"/>
                          </a:solidFill>
                          <a:highlight>
                            <a:srgbClr val="B6D7A8"/>
                          </a:highlight>
                          <a:latin typeface="Calibri"/>
                          <a:ea typeface="Calibri"/>
                          <a:cs typeface="Calibri"/>
                          <a:sym typeface="Calibri"/>
                        </a:rPr>
                        <a:t>≥ 90% of lines/rotations counted </a:t>
                      </a:r>
                      <a:r>
                        <a:rPr lang="en" sz="1300">
                          <a:solidFill>
                            <a:schemeClr val="dk1"/>
                          </a:solidFill>
                          <a:highlight>
                            <a:srgbClr val="B6D7A8"/>
                          </a:highlight>
                          <a:latin typeface="Calibri"/>
                          <a:ea typeface="Calibri"/>
                          <a:cs typeface="Calibri"/>
                          <a:sym typeface="Calibri"/>
                        </a:rPr>
                        <a:t> </a:t>
                      </a:r>
                      <a:endParaRPr sz="1300">
                        <a:solidFill>
                          <a:schemeClr val="dk1"/>
                        </a:solidFill>
                        <a:highlight>
                          <a:srgbClr val="B6D7A8"/>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(a wheel will be marked with a single line to document a full rotation)</a:t>
                      </a:r>
                      <a:endParaRPr sz="1300">
                        <a:solidFill>
                          <a:schemeClr val="dk1"/>
                        </a:solidFill>
                        <a:highlight>
                          <a:schemeClr val="lt1"/>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222222"/>
                          </a:solidFill>
                          <a:highlight>
                            <a:srgbClr val="B6D7A8"/>
                          </a:highlight>
                          <a:latin typeface="Calibri"/>
                          <a:ea typeface="Calibri"/>
                          <a:cs typeface="Calibri"/>
                          <a:sym typeface="Calibri"/>
                        </a:rPr>
                        <a:t>≥ 99% of lines/rotations counted</a:t>
                      </a:r>
                      <a:endParaRPr sz="1300">
                        <a:solidFill>
                          <a:schemeClr val="dk2"/>
                        </a:solidFill>
                        <a:highlight>
                          <a:srgbClr val="B6D7A8"/>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(a wheel will be marked with a single line to document full rotation)</a:t>
                      </a:r>
                      <a:endParaRPr sz="1300">
                        <a:solidFill>
                          <a:schemeClr val="dk1"/>
                        </a:solidFill>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99.6</a:t>
                      </a:r>
                      <a:r>
                        <a:rPr lang="en" sz="1300">
                          <a:solidFill>
                            <a:schemeClr val="dk1"/>
                          </a:solidFill>
                          <a:latin typeface="Calibri"/>
                          <a:ea typeface="Calibri"/>
                          <a:cs typeface="Calibri"/>
                          <a:sym typeface="Calibri"/>
                        </a:rPr>
                        <a:t>% lines counted for 3 iterations (100 lines per)</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sp>
        <p:nvSpPr>
          <p:cNvPr id="253" name="Google Shape;253;p36"/>
          <p:cNvSpPr txBox="1"/>
          <p:nvPr/>
        </p:nvSpPr>
        <p:spPr>
          <a:xfrm>
            <a:off x="892175" y="2802375"/>
            <a:ext cx="4428600" cy="13656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drawing a black line on white paper to </a:t>
            </a:r>
            <a:r>
              <a:rPr lang="en" sz="1300">
                <a:latin typeface="Calibri"/>
                <a:ea typeface="Calibri"/>
                <a:cs typeface="Calibri"/>
                <a:sym typeface="Calibri"/>
              </a:rPr>
              <a:t>simulate</a:t>
            </a:r>
            <a:r>
              <a:rPr lang="en" sz="1300">
                <a:latin typeface="Calibri"/>
                <a:ea typeface="Calibri"/>
                <a:cs typeface="Calibri"/>
                <a:sym typeface="Calibri"/>
              </a:rPr>
              <a:t> the line on the wheel, then run the line over the sensor to then count the lines</a:t>
            </a:r>
            <a:endParaRPr sz="1300">
              <a:latin typeface="Calibri"/>
              <a:ea typeface="Calibri"/>
              <a:cs typeface="Calibri"/>
              <a:sym typeface="Calibri"/>
            </a:endParaRPr>
          </a:p>
          <a:p>
            <a:pPr indent="-228600" lvl="0" marL="2286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After passing the line over the sensor a total of 100 times, the sensor was able to pick up all 100 count</a:t>
            </a:r>
            <a:endParaRPr sz="1300">
              <a:latin typeface="Calibri"/>
              <a:ea typeface="Calibri"/>
              <a:cs typeface="Calibri"/>
              <a:sym typeface="Calibri"/>
            </a:endParaRPr>
          </a:p>
        </p:txBody>
      </p:sp>
      <p:sp>
        <p:nvSpPr>
          <p:cNvPr id="254" name="Google Shape;254;p36"/>
          <p:cNvSpPr txBox="1"/>
          <p:nvPr/>
        </p:nvSpPr>
        <p:spPr>
          <a:xfrm>
            <a:off x="7368300" y="4196300"/>
            <a:ext cx="15198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p>
        </p:txBody>
      </p:sp>
      <p:pic>
        <p:nvPicPr>
          <p:cNvPr id="255" name="Google Shape;255;p36"/>
          <p:cNvPicPr preferRelativeResize="0"/>
          <p:nvPr/>
        </p:nvPicPr>
        <p:blipFill rotWithShape="1">
          <a:blip r:embed="rId3">
            <a:alphaModFix/>
          </a:blip>
          <a:srcRect b="41922" l="0" r="0" t="31410"/>
          <a:stretch/>
        </p:blipFill>
        <p:spPr>
          <a:xfrm>
            <a:off x="5320777" y="2960897"/>
            <a:ext cx="3075447" cy="1455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37"/>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Verifying Specifications </a:t>
            </a:r>
            <a:r>
              <a:rPr lang="en" sz="3000"/>
              <a:t>- E003</a:t>
            </a:r>
            <a:endParaRPr sz="3000"/>
          </a:p>
        </p:txBody>
      </p:sp>
      <p:graphicFrame>
        <p:nvGraphicFramePr>
          <p:cNvPr id="261" name="Google Shape;261;p37"/>
          <p:cNvGraphicFramePr/>
          <p:nvPr/>
        </p:nvGraphicFramePr>
        <p:xfrm>
          <a:off x="892175" y="925950"/>
          <a:ext cx="3000000" cy="3000000"/>
        </p:xfrm>
        <a:graphic>
          <a:graphicData uri="http://schemas.openxmlformats.org/drawingml/2006/table">
            <a:tbl>
              <a:tblPr>
                <a:noFill/>
                <a:tableStyleId>{DEC3EB76-6B77-434F-A2E4-345A762649AA}</a:tableStyleId>
              </a:tblPr>
              <a:tblGrid>
                <a:gridCol w="1666625"/>
                <a:gridCol w="1542000"/>
                <a:gridCol w="1562725"/>
                <a:gridCol w="1417925"/>
              </a:tblGrid>
              <a:tr h="348475">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ID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Threshold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Objective</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lnSpc>
                          <a:spcPct val="120000"/>
                        </a:lnSpc>
                        <a:spcBef>
                          <a:spcPts val="0"/>
                        </a:spcBef>
                        <a:spcAft>
                          <a:spcPts val="0"/>
                        </a:spcAft>
                        <a:buNone/>
                      </a:pPr>
                      <a:r>
                        <a:rPr b="1" lang="en" sz="1300">
                          <a:latin typeface="Calibri"/>
                          <a:ea typeface="Calibri"/>
                          <a:cs typeface="Calibri"/>
                          <a:sym typeface="Calibri"/>
                        </a:rPr>
                        <a:t>Observed</a:t>
                      </a:r>
                      <a:endParaRPr b="1"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r h="881500">
                <a:tc>
                  <a:txBody>
                    <a:bodyPr>
                      <a:noAutofit/>
                    </a:bodyPr>
                    <a:lstStyle/>
                    <a:p>
                      <a:pPr indent="0" lvl="0" marL="0" rtl="0" algn="l">
                        <a:lnSpc>
                          <a:spcPct val="120000"/>
                        </a:lnSpc>
                        <a:spcBef>
                          <a:spcPts val="0"/>
                        </a:spcBef>
                        <a:spcAft>
                          <a:spcPts val="0"/>
                        </a:spcAft>
                        <a:buNone/>
                      </a:pPr>
                      <a:r>
                        <a:rPr lang="en" sz="1300">
                          <a:latin typeface="Calibri"/>
                          <a:ea typeface="Calibri"/>
                          <a:cs typeface="Calibri"/>
                          <a:sym typeface="Calibri"/>
                        </a:rPr>
                        <a:t>E</a:t>
                      </a:r>
                      <a:r>
                        <a:rPr lang="en" sz="1300">
                          <a:latin typeface="Calibri"/>
                          <a:ea typeface="Calibri"/>
                          <a:cs typeface="Calibri"/>
                          <a:sym typeface="Calibri"/>
                        </a:rPr>
                        <a:t>003: RFID Receiver Range</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chemeClr val="dk1"/>
                          </a:solidFill>
                          <a:highlight>
                            <a:srgbClr val="FFE599"/>
                          </a:highlight>
                          <a:latin typeface="Calibri"/>
                          <a:ea typeface="Calibri"/>
                          <a:cs typeface="Calibri"/>
                          <a:sym typeface="Calibri"/>
                        </a:rPr>
                        <a:t>D </a:t>
                      </a:r>
                      <a:r>
                        <a:rPr lang="en" sz="1300">
                          <a:solidFill>
                            <a:srgbClr val="222222"/>
                          </a:solidFill>
                          <a:highlight>
                            <a:srgbClr val="FFE599"/>
                          </a:highlight>
                          <a:latin typeface="Calibri"/>
                          <a:ea typeface="Calibri"/>
                          <a:cs typeface="Calibri"/>
                          <a:sym typeface="Calibri"/>
                        </a:rPr>
                        <a:t>≥ 4 in.</a:t>
                      </a:r>
                      <a:endParaRPr sz="1300">
                        <a:highlight>
                          <a:srgbClr val="FFE599"/>
                        </a:highlight>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rgbClr val="222222"/>
                          </a:solidFill>
                          <a:latin typeface="Calibri"/>
                          <a:ea typeface="Calibri"/>
                          <a:cs typeface="Calibri"/>
                          <a:sym typeface="Calibri"/>
                        </a:rPr>
                        <a:t>D ≥ 8 in.</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c>
                  <a:txBody>
                    <a:bodyPr>
                      <a:noAutofit/>
                    </a:bodyPr>
                    <a:lstStyle/>
                    <a:p>
                      <a:pPr indent="0" lvl="0" marL="0" rtl="0" algn="l">
                        <a:spcBef>
                          <a:spcPts val="0"/>
                        </a:spcBef>
                        <a:spcAft>
                          <a:spcPts val="0"/>
                        </a:spcAft>
                        <a:buClr>
                          <a:schemeClr val="dk1"/>
                        </a:buClr>
                        <a:buSzPts val="1100"/>
                        <a:buFont typeface="Arial"/>
                        <a:buNone/>
                      </a:pPr>
                      <a:r>
                        <a:rPr lang="en" sz="1300">
                          <a:solidFill>
                            <a:schemeClr val="dk1"/>
                          </a:solidFill>
                        </a:rPr>
                        <a:t>D</a:t>
                      </a:r>
                      <a:r>
                        <a:rPr baseline="-25000" lang="en" sz="1300">
                          <a:solidFill>
                            <a:schemeClr val="dk1"/>
                          </a:solidFill>
                        </a:rPr>
                        <a:t>meas</a:t>
                      </a:r>
                      <a:r>
                        <a:rPr lang="en" sz="1300">
                          <a:solidFill>
                            <a:schemeClr val="dk1"/>
                          </a:solidFill>
                        </a:rPr>
                        <a:t>  </a:t>
                      </a:r>
                      <a:r>
                        <a:rPr lang="en" sz="1300">
                          <a:solidFill>
                            <a:srgbClr val="222222"/>
                          </a:solidFill>
                          <a:highlight>
                            <a:srgbClr val="FFFFFF"/>
                          </a:highlight>
                        </a:rPr>
                        <a:t>≤ </a:t>
                      </a:r>
                      <a:r>
                        <a:rPr lang="en" sz="1300">
                          <a:solidFill>
                            <a:srgbClr val="222222"/>
                          </a:solidFill>
                        </a:rPr>
                        <a:t>3.75 in.</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300">
                        <a:latin typeface="Calibri"/>
                        <a:ea typeface="Calibri"/>
                        <a:cs typeface="Calibri"/>
                        <a:sym typeface="Calibri"/>
                      </a:endParaRPr>
                    </a:p>
                  </a:txBody>
                  <a:tcPr marT="66675" marB="66675" marR="66675" marL="66675">
                    <a:lnL cap="flat" cmpd="sng" w="4775">
                      <a:solidFill>
                        <a:srgbClr val="000000"/>
                      </a:solidFill>
                      <a:prstDash val="solid"/>
                      <a:round/>
                      <a:headEnd len="sm" w="sm" type="none"/>
                      <a:tailEnd len="sm" w="sm" type="none"/>
                    </a:lnL>
                    <a:lnR cap="flat" cmpd="sng" w="4775">
                      <a:solidFill>
                        <a:srgbClr val="000000"/>
                      </a:solidFill>
                      <a:prstDash val="solid"/>
                      <a:round/>
                      <a:headEnd len="sm" w="sm" type="none"/>
                      <a:tailEnd len="sm" w="sm" type="none"/>
                    </a:lnR>
                    <a:lnT cap="flat" cmpd="sng" w="4775">
                      <a:solidFill>
                        <a:srgbClr val="000000"/>
                      </a:solidFill>
                      <a:prstDash val="solid"/>
                      <a:round/>
                      <a:headEnd len="sm" w="sm" type="none"/>
                      <a:tailEnd len="sm" w="sm" type="none"/>
                    </a:lnT>
                    <a:lnB cap="flat" cmpd="sng" w="4775">
                      <a:solidFill>
                        <a:srgbClr val="000000"/>
                      </a:solidFill>
                      <a:prstDash val="solid"/>
                      <a:round/>
                      <a:headEnd len="sm" w="sm" type="none"/>
                      <a:tailEnd len="sm" w="sm" type="none"/>
                    </a:lnB>
                  </a:tcPr>
                </a:tc>
              </a:tr>
            </a:tbl>
          </a:graphicData>
        </a:graphic>
      </p:graphicFrame>
      <p:sp>
        <p:nvSpPr>
          <p:cNvPr id="262" name="Google Shape;262;p37"/>
          <p:cNvSpPr txBox="1"/>
          <p:nvPr/>
        </p:nvSpPr>
        <p:spPr>
          <a:xfrm>
            <a:off x="7368300" y="4196300"/>
            <a:ext cx="15198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p>
        </p:txBody>
      </p:sp>
      <p:sp>
        <p:nvSpPr>
          <p:cNvPr id="263" name="Google Shape;263;p37"/>
          <p:cNvSpPr txBox="1"/>
          <p:nvPr/>
        </p:nvSpPr>
        <p:spPr>
          <a:xfrm>
            <a:off x="892175" y="2571750"/>
            <a:ext cx="5508900" cy="1365600"/>
          </a:xfrm>
          <a:prstGeom prst="rect">
            <a:avLst/>
          </a:prstGeom>
          <a:noFill/>
          <a:ln>
            <a:noFill/>
          </a:ln>
        </p:spPr>
        <p:txBody>
          <a:bodyPr anchorCtr="0" anchor="t" bIns="91425" lIns="91425" spcFirstLastPara="1" rIns="91425" wrap="square" tIns="91425">
            <a:noAutofit/>
          </a:bodyPr>
          <a:lstStyle/>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Verified by setting up the RFID reader and then moving the RFID card closer to the module until it was able to read the identification number</a:t>
            </a:r>
            <a:endParaRPr sz="1300">
              <a:latin typeface="Calibri"/>
              <a:ea typeface="Calibri"/>
              <a:cs typeface="Calibri"/>
              <a:sym typeface="Calibri"/>
            </a:endParaRPr>
          </a:p>
          <a:p>
            <a:pPr indent="0" lvl="0" marL="457200" rtl="0" algn="l">
              <a:spcBef>
                <a:spcPts val="0"/>
              </a:spcBef>
              <a:spcAft>
                <a:spcPts val="0"/>
              </a:spcAft>
              <a:buNone/>
            </a:pPr>
            <a:r>
              <a:t/>
            </a:r>
            <a:endParaRPr sz="1300">
              <a:latin typeface="Calibri"/>
              <a:ea typeface="Calibri"/>
              <a:cs typeface="Calibri"/>
              <a:sym typeface="Calibri"/>
            </a:endParaRPr>
          </a:p>
          <a:p>
            <a:pPr indent="-311150" lvl="0" marL="228600" rtl="0" algn="l">
              <a:spcBef>
                <a:spcPts val="0"/>
              </a:spcBef>
              <a:spcAft>
                <a:spcPts val="0"/>
              </a:spcAft>
              <a:buClr>
                <a:srgbClr val="FF0000"/>
              </a:buClr>
              <a:buSzPts val="1300"/>
              <a:buFont typeface="Calibri"/>
              <a:buChar char="●"/>
            </a:pPr>
            <a:r>
              <a:rPr lang="en" sz="1300">
                <a:latin typeface="Calibri"/>
                <a:ea typeface="Calibri"/>
                <a:cs typeface="Calibri"/>
                <a:sym typeface="Calibri"/>
              </a:rPr>
              <a:t>The sensor was able to pick up the RFID card identification number when it was 3.75 inches above the RFID reader module</a:t>
            </a:r>
            <a:endParaRPr sz="1300">
              <a:latin typeface="Calibri"/>
              <a:ea typeface="Calibri"/>
              <a:cs typeface="Calibri"/>
              <a:sym typeface="Calibri"/>
            </a:endParaRPr>
          </a:p>
        </p:txBody>
      </p:sp>
      <p:pic>
        <p:nvPicPr>
          <p:cNvPr id="264" name="Google Shape;264;p37"/>
          <p:cNvPicPr preferRelativeResize="0"/>
          <p:nvPr/>
        </p:nvPicPr>
        <p:blipFill rotWithShape="1">
          <a:blip r:embed="rId3">
            <a:alphaModFix/>
          </a:blip>
          <a:srcRect b="3672" l="0" r="0" t="32782"/>
          <a:stretch/>
        </p:blipFill>
        <p:spPr>
          <a:xfrm>
            <a:off x="6454675" y="2320201"/>
            <a:ext cx="1892425" cy="2130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Winter Schedule</a:t>
            </a:r>
            <a:endParaRPr>
              <a:solidFill>
                <a:srgbClr val="000000"/>
              </a:solidFill>
            </a:endParaRPr>
          </a:p>
        </p:txBody>
      </p:sp>
      <p:sp>
        <p:nvSpPr>
          <p:cNvPr id="270" name="Google Shape;270;p38"/>
          <p:cNvSpPr txBox="1"/>
          <p:nvPr/>
        </p:nvSpPr>
        <p:spPr>
          <a:xfrm>
            <a:off x="165200" y="848075"/>
            <a:ext cx="6002700" cy="24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Winter Break:</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New motors</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Internal bracing structure and locking mechanism</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Memory device/module</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H bridges </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PSoC 6 Stampboard</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Outer protective material selection</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Immediate Tasks (First Week):</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Create preliminary fabrication plan and drawings for entire Pill-Bot structure/body</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Create plan for integrating sensors to Pill-Bot</a:t>
            </a:r>
            <a:endParaRPr>
              <a:solidFill>
                <a:schemeClr val="dk1"/>
              </a:solidFill>
              <a:latin typeface="Calibri"/>
              <a:ea typeface="Calibri"/>
              <a:cs typeface="Calibri"/>
              <a:sym typeface="Calibri"/>
            </a:endParaRPr>
          </a:p>
          <a:p>
            <a:pPr indent="-317500" lvl="0" marL="457200" rtl="0" algn="l">
              <a:spcBef>
                <a:spcPts val="0"/>
              </a:spcBef>
              <a:spcAft>
                <a:spcPts val="0"/>
              </a:spcAft>
              <a:buClr>
                <a:srgbClr val="FF0000"/>
              </a:buClr>
              <a:buSzPts val="1400"/>
              <a:buFont typeface="Calibri"/>
              <a:buChar char="●"/>
            </a:pPr>
            <a:r>
              <a:rPr lang="en">
                <a:solidFill>
                  <a:schemeClr val="dk1"/>
                </a:solidFill>
                <a:latin typeface="Calibri"/>
                <a:ea typeface="Calibri"/>
                <a:cs typeface="Calibri"/>
                <a:sym typeface="Calibri"/>
              </a:rPr>
              <a:t>Update CAD drawings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39"/>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Winter Schedule</a:t>
            </a:r>
            <a:endParaRPr>
              <a:solidFill>
                <a:srgbClr val="000000"/>
              </a:solidFill>
            </a:endParaRPr>
          </a:p>
        </p:txBody>
      </p:sp>
      <p:pic>
        <p:nvPicPr>
          <p:cNvPr id="276" name="Google Shape;276;p39"/>
          <p:cNvPicPr preferRelativeResize="0"/>
          <p:nvPr/>
        </p:nvPicPr>
        <p:blipFill rotWithShape="1">
          <a:blip r:embed="rId3">
            <a:alphaModFix/>
          </a:blip>
          <a:srcRect b="0" l="0" r="0" t="21067"/>
          <a:stretch/>
        </p:blipFill>
        <p:spPr>
          <a:xfrm>
            <a:off x="1594850" y="2952525"/>
            <a:ext cx="4785686" cy="1374375"/>
          </a:xfrm>
          <a:prstGeom prst="rect">
            <a:avLst/>
          </a:prstGeom>
          <a:noFill/>
          <a:ln>
            <a:noFill/>
          </a:ln>
        </p:spPr>
      </p:pic>
      <p:pic>
        <p:nvPicPr>
          <p:cNvPr id="277" name="Google Shape;277;p39"/>
          <p:cNvPicPr preferRelativeResize="0"/>
          <p:nvPr/>
        </p:nvPicPr>
        <p:blipFill>
          <a:blip r:embed="rId4">
            <a:alphaModFix/>
          </a:blip>
          <a:stretch>
            <a:fillRect/>
          </a:stretch>
        </p:blipFill>
        <p:spPr>
          <a:xfrm>
            <a:off x="1594838" y="889225"/>
            <a:ext cx="4617000" cy="206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0"/>
          <p:cNvSpPr txBox="1"/>
          <p:nvPr>
            <p:ph idx="4294967295" type="title"/>
          </p:nvPr>
        </p:nvSpPr>
        <p:spPr>
          <a:xfrm>
            <a:off x="3188250" y="2285400"/>
            <a:ext cx="276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Questions?</a:t>
            </a:r>
            <a:endParaRPr>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41"/>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References</a:t>
            </a:r>
            <a:endParaRPr>
              <a:solidFill>
                <a:srgbClr val="000000"/>
              </a:solidFill>
            </a:endParaRPr>
          </a:p>
        </p:txBody>
      </p:sp>
      <p:sp>
        <p:nvSpPr>
          <p:cNvPr id="288" name="Google Shape;288;p41"/>
          <p:cNvSpPr txBox="1"/>
          <p:nvPr/>
        </p:nvSpPr>
        <p:spPr>
          <a:xfrm>
            <a:off x="526175" y="922275"/>
            <a:ext cx="5580900" cy="2589600"/>
          </a:xfrm>
          <a:prstGeom prst="rect">
            <a:avLst/>
          </a:prstGeom>
          <a:noFill/>
          <a:ln>
            <a:noFill/>
          </a:ln>
        </p:spPr>
        <p:txBody>
          <a:bodyPr anchorCtr="0" anchor="t" bIns="91425" lIns="91425" spcFirstLastPara="1" rIns="91425" wrap="square" tIns="91425">
            <a:noAutofit/>
          </a:bodyPr>
          <a:lstStyle/>
          <a:p>
            <a:pPr indent="-317500" lvl="0" marL="457200" rtl="0" algn="l">
              <a:lnSpc>
                <a:spcPct val="180000"/>
              </a:lnSpc>
              <a:spcBef>
                <a:spcPts val="0"/>
              </a:spcBef>
              <a:spcAft>
                <a:spcPts val="0"/>
              </a:spcAft>
              <a:buSzPts val="1400"/>
              <a:buChar char="●"/>
            </a:pPr>
            <a:r>
              <a:rPr lang="en" sz="1100" u="sng">
                <a:latin typeface="Calibri"/>
                <a:ea typeface="Calibri"/>
                <a:cs typeface="Calibri"/>
                <a:sym typeface="Calibri"/>
                <a:hlinkClick r:id="rId3"/>
              </a:rPr>
              <a:t>https://msis.jsc.nasa.gov/sections/section04.htm#_4.9_STRENGTH</a:t>
            </a:r>
            <a:endParaRPr/>
          </a:p>
          <a:p>
            <a:pPr indent="-317500" lvl="0" marL="457200" rtl="0" algn="l">
              <a:lnSpc>
                <a:spcPct val="180000"/>
              </a:lnSpc>
              <a:spcBef>
                <a:spcPts val="0"/>
              </a:spcBef>
              <a:spcAft>
                <a:spcPts val="0"/>
              </a:spcAft>
              <a:buSzPts val="1400"/>
              <a:buChar char="●"/>
            </a:pPr>
            <a:r>
              <a:rPr lang="en" sz="1100" u="sng">
                <a:hlinkClick r:id="rId4"/>
              </a:rPr>
              <a:t>https://images-na.ssl-images-amazon.com/images/I/B1jErlL43zS.pdf</a:t>
            </a:r>
            <a:endParaRPr sz="1100" u="sng">
              <a:hlinkClick r:id="rId5"/>
            </a:endParaRPr>
          </a:p>
          <a:p>
            <a:pPr indent="-317500" lvl="0" marL="457200" rtl="0" algn="l">
              <a:lnSpc>
                <a:spcPct val="115000"/>
              </a:lnSpc>
              <a:spcBef>
                <a:spcPts val="0"/>
              </a:spcBef>
              <a:spcAft>
                <a:spcPts val="0"/>
              </a:spcAft>
              <a:buSzPts val="1400"/>
              <a:buChar char="●"/>
            </a:pPr>
            <a:r>
              <a:rPr lang="en" sz="1100" u="sng">
                <a:hlinkClick r:id="rId6"/>
              </a:rPr>
              <a:t>https://rcbenchmark.gitlab.io/docs/en/dynamometer/theory/how-to-measure-brushless-motor-and-propeller-efficiency.html</a:t>
            </a:r>
            <a:endParaRPr/>
          </a:p>
          <a:p>
            <a:pPr indent="-317500" lvl="0" marL="457200" rtl="0" algn="l">
              <a:lnSpc>
                <a:spcPct val="115000"/>
              </a:lnSpc>
              <a:spcBef>
                <a:spcPts val="0"/>
              </a:spcBef>
              <a:spcAft>
                <a:spcPts val="0"/>
              </a:spcAft>
              <a:buSzPts val="1400"/>
              <a:buChar char="●"/>
            </a:pPr>
            <a:r>
              <a:rPr lang="en" sz="1100" u="sng">
                <a:hlinkClick r:id="rId7"/>
              </a:rPr>
              <a:t>https://pediatriceducation.org/2013/06/03/what-ambient-temperature-is-appropriate/</a:t>
            </a:r>
            <a:endParaRPr sz="1100" u="sng">
              <a:hlinkClick r:id="rId8"/>
            </a:endParaRPr>
          </a:p>
          <a:p>
            <a:pPr indent="0" lvl="0" marL="457200" rtl="0" algn="l">
              <a:lnSpc>
                <a:spcPct val="115000"/>
              </a:lnSpc>
              <a:spcBef>
                <a:spcPts val="0"/>
              </a:spcBef>
              <a:spcAft>
                <a:spcPts val="0"/>
              </a:spcAft>
              <a:buNone/>
            </a:pPr>
            <a:r>
              <a:t/>
            </a:r>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42"/>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Total Mass - Exterior Material</a:t>
            </a:r>
            <a:endParaRPr/>
          </a:p>
        </p:txBody>
      </p:sp>
      <p:pic>
        <p:nvPicPr>
          <p:cNvPr id="294" name="Google Shape;294;p42"/>
          <p:cNvPicPr preferRelativeResize="0"/>
          <p:nvPr/>
        </p:nvPicPr>
        <p:blipFill>
          <a:blip r:embed="rId3">
            <a:alphaModFix/>
          </a:blip>
          <a:stretch>
            <a:fillRect/>
          </a:stretch>
        </p:blipFill>
        <p:spPr>
          <a:xfrm>
            <a:off x="1217825" y="756750"/>
            <a:ext cx="2737775" cy="3630000"/>
          </a:xfrm>
          <a:prstGeom prst="rect">
            <a:avLst/>
          </a:prstGeom>
          <a:noFill/>
          <a:ln>
            <a:noFill/>
          </a:ln>
        </p:spPr>
      </p:pic>
      <p:sp>
        <p:nvSpPr>
          <p:cNvPr id="295" name="Google Shape;295;p42"/>
          <p:cNvSpPr txBox="1"/>
          <p:nvPr/>
        </p:nvSpPr>
        <p:spPr>
          <a:xfrm>
            <a:off x="4347475" y="1040950"/>
            <a:ext cx="3159600" cy="206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pic>
        <p:nvPicPr>
          <p:cNvPr id="300" name="Google Shape;300;p43"/>
          <p:cNvPicPr preferRelativeResize="0"/>
          <p:nvPr/>
        </p:nvPicPr>
        <p:blipFill>
          <a:blip r:embed="rId3">
            <a:alphaModFix/>
          </a:blip>
          <a:stretch>
            <a:fillRect/>
          </a:stretch>
        </p:blipFill>
        <p:spPr>
          <a:xfrm>
            <a:off x="152500" y="711475"/>
            <a:ext cx="3964499" cy="3290446"/>
          </a:xfrm>
          <a:prstGeom prst="rect">
            <a:avLst/>
          </a:prstGeom>
          <a:noFill/>
          <a:ln>
            <a:noFill/>
          </a:ln>
        </p:spPr>
      </p:pic>
      <p:sp>
        <p:nvSpPr>
          <p:cNvPr id="301" name="Google Shape;301;p43"/>
          <p:cNvSpPr txBox="1"/>
          <p:nvPr>
            <p:ph type="title"/>
          </p:nvPr>
        </p:nvSpPr>
        <p:spPr>
          <a:xfrm>
            <a:off x="311700"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Additional Slides- </a:t>
            </a:r>
            <a:r>
              <a:rPr lang="en" sz="3000">
                <a:solidFill>
                  <a:srgbClr val="000000"/>
                </a:solidFill>
              </a:rPr>
              <a:t>Total Mass Analysis - Medications</a:t>
            </a:r>
            <a:endParaRPr sz="3000">
              <a:solidFill>
                <a:srgbClr val="000000"/>
              </a:solidFill>
            </a:endParaRPr>
          </a:p>
        </p:txBody>
      </p:sp>
      <p:pic>
        <p:nvPicPr>
          <p:cNvPr id="302" name="Google Shape;302;p43"/>
          <p:cNvPicPr preferRelativeResize="0"/>
          <p:nvPr/>
        </p:nvPicPr>
        <p:blipFill>
          <a:blip r:embed="rId4">
            <a:alphaModFix/>
          </a:blip>
          <a:stretch>
            <a:fillRect/>
          </a:stretch>
        </p:blipFill>
        <p:spPr>
          <a:xfrm>
            <a:off x="4416100" y="711475"/>
            <a:ext cx="3964499" cy="3456450"/>
          </a:xfrm>
          <a:prstGeom prst="rect">
            <a:avLst/>
          </a:prstGeom>
          <a:noFill/>
          <a:ln>
            <a:noFill/>
          </a:ln>
        </p:spPr>
      </p:pic>
      <p:sp>
        <p:nvSpPr>
          <p:cNvPr id="303" name="Google Shape;303;p43"/>
          <p:cNvSpPr txBox="1"/>
          <p:nvPr/>
        </p:nvSpPr>
        <p:spPr>
          <a:xfrm>
            <a:off x="1538200" y="4167925"/>
            <a:ext cx="4756500" cy="22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360 Pills were weighed: 0.5 lbs</a:t>
            </a:r>
            <a:endParaRPr/>
          </a:p>
          <a:p>
            <a:pPr indent="0" lvl="0" marL="0" rtl="0" algn="l">
              <a:spcBef>
                <a:spcPts val="0"/>
              </a:spcBef>
              <a:spcAft>
                <a:spcPts val="0"/>
              </a:spcAft>
              <a:buNone/>
            </a:pPr>
            <a:r>
              <a:rPr lang="en"/>
              <a:t>Empty pill bottle weighed: 1 oz X 36 bottles = 2.25 lbs</a:t>
            </a:r>
            <a:endParaRPr/>
          </a:p>
          <a:p>
            <a:pPr indent="0" lvl="0" marL="0" rtl="0" algn="l">
              <a:spcBef>
                <a:spcPts val="0"/>
              </a:spcBef>
              <a:spcAft>
                <a:spcPts val="0"/>
              </a:spcAft>
              <a:buNone/>
            </a:pPr>
            <a:r>
              <a:rPr lang="en"/>
              <a:t>Above materials: 1.25 + 5.5 lbs = 6.75 lbs</a:t>
            </a:r>
            <a:endParaRPr/>
          </a:p>
          <a:p>
            <a:pPr indent="0" lvl="0" marL="0" rtl="0" algn="l">
              <a:spcBef>
                <a:spcPts val="0"/>
              </a:spcBef>
              <a:spcAft>
                <a:spcPts val="0"/>
              </a:spcAft>
              <a:buNone/>
            </a:pPr>
            <a:r>
              <a:rPr lang="en"/>
              <a:t>TOTAL: 9.5 lbs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 name="Shape 307"/>
        <p:cNvGrpSpPr/>
        <p:nvPr/>
      </p:nvGrpSpPr>
      <p:grpSpPr>
        <a:xfrm>
          <a:off x="0" y="0"/>
          <a:ext cx="0" cy="0"/>
          <a:chOff x="0" y="0"/>
          <a:chExt cx="0" cy="0"/>
        </a:xfrm>
      </p:grpSpPr>
      <p:sp>
        <p:nvSpPr>
          <p:cNvPr id="308" name="Google Shape;308;p44"/>
          <p:cNvSpPr txBox="1"/>
          <p:nvPr>
            <p:ph type="title"/>
          </p:nvPr>
        </p:nvSpPr>
        <p:spPr>
          <a:xfrm>
            <a:off x="310896" y="6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 Speed Verification</a:t>
            </a:r>
            <a:endParaRPr/>
          </a:p>
        </p:txBody>
      </p:sp>
      <p:pic>
        <p:nvPicPr>
          <p:cNvPr id="309" name="Google Shape;309;p44" title="IMG 2287">
            <a:hlinkClick r:id="rId3"/>
          </p:cNvPr>
          <p:cNvPicPr preferRelativeResize="0"/>
          <p:nvPr/>
        </p:nvPicPr>
        <p:blipFill>
          <a:blip r:embed="rId4">
            <a:alphaModFix/>
          </a:blip>
          <a:stretch>
            <a:fillRect/>
          </a:stretch>
        </p:blipFill>
        <p:spPr>
          <a:xfrm>
            <a:off x="1163375" y="857250"/>
            <a:ext cx="4572000" cy="3429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310896" y="64008"/>
            <a:ext cx="8520600" cy="572700"/>
          </a:xfrm>
          <a:prstGeom prst="rect">
            <a:avLst/>
          </a:prstGeom>
          <a:solidFill>
            <a:srgbClr val="FFFFFF">
              <a:alpha val="7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 Turning Radius Verification</a:t>
            </a:r>
            <a:endParaRPr/>
          </a:p>
        </p:txBody>
      </p:sp>
      <p:pic>
        <p:nvPicPr>
          <p:cNvPr id="315" name="Google Shape;315;p45" title="IMG 2278">
            <a:hlinkClick r:id="rId3"/>
          </p:cNvPr>
          <p:cNvPicPr preferRelativeResize="0"/>
          <p:nvPr/>
        </p:nvPicPr>
        <p:blipFill>
          <a:blip r:embed="rId4">
            <a:alphaModFix/>
          </a:blip>
          <a:stretch>
            <a:fillRect/>
          </a:stretch>
        </p:blipFill>
        <p:spPr>
          <a:xfrm>
            <a:off x="1589025" y="1244375"/>
            <a:ext cx="4234375" cy="31757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46"/>
          <p:cNvSpPr txBox="1"/>
          <p:nvPr>
            <p:ph type="title"/>
          </p:nvPr>
        </p:nvSpPr>
        <p:spPr>
          <a:xfrm>
            <a:off x="311700" y="65475"/>
            <a:ext cx="8520600" cy="572700"/>
          </a:xfrm>
          <a:prstGeom prst="rect">
            <a:avLst/>
          </a:prstGeom>
          <a:solidFill>
            <a:srgbClr val="FFFFFF">
              <a:alpha val="70000"/>
            </a:srgbClr>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 Ultrasonic Distance Verification </a:t>
            </a:r>
            <a:endParaRPr/>
          </a:p>
        </p:txBody>
      </p:sp>
      <p:sp>
        <p:nvSpPr>
          <p:cNvPr id="321" name="Google Shape;321;p46"/>
          <p:cNvSpPr/>
          <p:nvPr/>
        </p:nvSpPr>
        <p:spPr>
          <a:xfrm>
            <a:off x="6849475" y="1239950"/>
            <a:ext cx="1836900" cy="29325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46" title="Ultrasoninc">
            <a:hlinkClick r:id="rId3"/>
          </p:cNvPr>
          <p:cNvPicPr preferRelativeResize="0"/>
          <p:nvPr/>
        </p:nvPicPr>
        <p:blipFill>
          <a:blip r:embed="rId4">
            <a:alphaModFix/>
          </a:blip>
          <a:stretch>
            <a:fillRect/>
          </a:stretch>
        </p:blipFill>
        <p:spPr>
          <a:xfrm>
            <a:off x="4842188" y="1393875"/>
            <a:ext cx="3585386" cy="2689050"/>
          </a:xfrm>
          <a:prstGeom prst="rect">
            <a:avLst/>
          </a:prstGeom>
          <a:noFill/>
          <a:ln>
            <a:noFill/>
          </a:ln>
        </p:spPr>
      </p:pic>
      <p:pic>
        <p:nvPicPr>
          <p:cNvPr id="323" name="Google Shape;323;p46" title="COM3   PuTTY 12 1 2018 8 50 45 PM">
            <a:hlinkClick r:id="rId5"/>
          </p:cNvPr>
          <p:cNvPicPr preferRelativeResize="0"/>
          <p:nvPr/>
        </p:nvPicPr>
        <p:blipFill>
          <a:blip r:embed="rId6">
            <a:alphaModFix/>
          </a:blip>
          <a:stretch>
            <a:fillRect/>
          </a:stretch>
        </p:blipFill>
        <p:spPr>
          <a:xfrm>
            <a:off x="1024300" y="1393881"/>
            <a:ext cx="3585374" cy="268904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pic>
        <p:nvPicPr>
          <p:cNvPr id="328" name="Google Shape;328;p47" title="IR PuTTY">
            <a:hlinkClick r:id="rId3"/>
          </p:cNvPr>
          <p:cNvPicPr preferRelativeResize="0"/>
          <p:nvPr/>
        </p:nvPicPr>
        <p:blipFill>
          <a:blip r:embed="rId4">
            <a:alphaModFix/>
          </a:blip>
          <a:stretch>
            <a:fillRect/>
          </a:stretch>
        </p:blipFill>
        <p:spPr>
          <a:xfrm>
            <a:off x="1024304" y="1393871"/>
            <a:ext cx="3585451" cy="2689075"/>
          </a:xfrm>
          <a:prstGeom prst="rect">
            <a:avLst/>
          </a:prstGeom>
          <a:noFill/>
          <a:ln>
            <a:noFill/>
          </a:ln>
        </p:spPr>
      </p:pic>
      <p:sp>
        <p:nvSpPr>
          <p:cNvPr id="329" name="Google Shape;329;p47"/>
          <p:cNvSpPr txBox="1"/>
          <p:nvPr>
            <p:ph type="title"/>
          </p:nvPr>
        </p:nvSpPr>
        <p:spPr>
          <a:xfrm>
            <a:off x="311700" y="65475"/>
            <a:ext cx="8520600" cy="572700"/>
          </a:xfrm>
          <a:prstGeom prst="rect">
            <a:avLst/>
          </a:prstGeom>
          <a:solidFill>
            <a:srgbClr val="FFFFFF">
              <a:alpha val="7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 IR Distance Tracking Verification </a:t>
            </a:r>
            <a:endParaRPr/>
          </a:p>
        </p:txBody>
      </p:sp>
      <p:pic>
        <p:nvPicPr>
          <p:cNvPr id="330" name="Google Shape;330;p47" title="IR DR1 2">
            <a:hlinkClick r:id="rId5"/>
          </p:cNvPr>
          <p:cNvPicPr preferRelativeResize="0"/>
          <p:nvPr/>
        </p:nvPicPr>
        <p:blipFill>
          <a:blip r:embed="rId6">
            <a:alphaModFix/>
          </a:blip>
          <a:stretch>
            <a:fillRect/>
          </a:stretch>
        </p:blipFill>
        <p:spPr>
          <a:xfrm>
            <a:off x="4842150" y="1393875"/>
            <a:ext cx="3585425" cy="268906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48"/>
          <p:cNvSpPr/>
          <p:nvPr/>
        </p:nvSpPr>
        <p:spPr>
          <a:xfrm>
            <a:off x="6849475" y="1239950"/>
            <a:ext cx="1836900" cy="2932500"/>
          </a:xfrm>
          <a:prstGeom prst="rect">
            <a:avLst/>
          </a:prstGeom>
          <a:solidFill>
            <a:srgbClr val="FFFFFF">
              <a:alpha val="80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8"/>
          <p:cNvSpPr txBox="1"/>
          <p:nvPr>
            <p:ph type="title"/>
          </p:nvPr>
        </p:nvSpPr>
        <p:spPr>
          <a:xfrm>
            <a:off x="311700" y="65475"/>
            <a:ext cx="8520600" cy="572700"/>
          </a:xfrm>
          <a:prstGeom prst="rect">
            <a:avLst/>
          </a:prstGeom>
          <a:solidFill>
            <a:srgbClr val="FFFFFF">
              <a:alpha val="7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a:t>Additional Slides - RFID Tag Reader Verification</a:t>
            </a:r>
            <a:endParaRPr/>
          </a:p>
        </p:txBody>
      </p:sp>
      <p:pic>
        <p:nvPicPr>
          <p:cNvPr id="337" name="Google Shape;337;p48" title="RFID DR1 2 PuTTY">
            <a:hlinkClick r:id="rId3"/>
          </p:cNvPr>
          <p:cNvPicPr preferRelativeResize="0"/>
          <p:nvPr/>
        </p:nvPicPr>
        <p:blipFill>
          <a:blip r:embed="rId4">
            <a:alphaModFix/>
          </a:blip>
          <a:stretch>
            <a:fillRect/>
          </a:stretch>
        </p:blipFill>
        <p:spPr>
          <a:xfrm>
            <a:off x="1024300" y="1393875"/>
            <a:ext cx="3585425" cy="2689079"/>
          </a:xfrm>
          <a:prstGeom prst="rect">
            <a:avLst/>
          </a:prstGeom>
          <a:noFill/>
          <a:ln>
            <a:noFill/>
          </a:ln>
        </p:spPr>
      </p:pic>
      <p:pic>
        <p:nvPicPr>
          <p:cNvPr id="338" name="Google Shape;338;p48" title="RFID DR1 2">
            <a:hlinkClick r:id="rId5"/>
          </p:cNvPr>
          <p:cNvPicPr preferRelativeResize="0"/>
          <p:nvPr/>
        </p:nvPicPr>
        <p:blipFill>
          <a:blip r:embed="rId6">
            <a:alphaModFix/>
          </a:blip>
          <a:stretch>
            <a:fillRect/>
          </a:stretch>
        </p:blipFill>
        <p:spPr>
          <a:xfrm>
            <a:off x="4842150" y="1393875"/>
            <a:ext cx="3585425" cy="2689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obo-Medic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8B8E54D2B748428D2A6F141D14D58D" ma:contentTypeVersion="2" ma:contentTypeDescription="Create a new document." ma:contentTypeScope="" ma:versionID="938a477190fdd2b6e5e6bc4014f4c2cb">
  <xsd:schema xmlns:xsd="http://www.w3.org/2001/XMLSchema" xmlns:xs="http://www.w3.org/2001/XMLSchema" xmlns:p="http://schemas.microsoft.com/office/2006/metadata/properties" xmlns:ns2="503ada0e-b424-4582-b5c5-0b3833c0373e" targetNamespace="http://schemas.microsoft.com/office/2006/metadata/properties" ma:root="true" ma:fieldsID="4393eeee750b3a8a33e8f89c896dec97" ns2:_="">
    <xsd:import namespace="503ada0e-b424-4582-b5c5-0b3833c0373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3ada0e-b424-4582-b5c5-0b3833c037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5119A5-CA00-4019-8450-EA8334B4E608}"/>
</file>

<file path=customXml/itemProps2.xml><?xml version="1.0" encoding="utf-8"?>
<ds:datastoreItem xmlns:ds="http://schemas.openxmlformats.org/officeDocument/2006/customXml" ds:itemID="{5A723BF4-47FE-47E4-9C55-991A8B0FC88E}"/>
</file>

<file path=customXml/itemProps3.xml><?xml version="1.0" encoding="utf-8"?>
<ds:datastoreItem xmlns:ds="http://schemas.openxmlformats.org/officeDocument/2006/customXml" ds:itemID="{D4D544A2-BA52-4933-95E1-504242FE6D3B}"/>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0x010100168B8E54D2B748428D2A6F141D14D58D</vt:lpwstr>
  </property>
</Properties>
</file>