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</p:sldMasterIdLst>
  <p:notesMasterIdLst>
    <p:notesMasterId r:id="rId3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389904-0B6F-4F3D-93E5-C8C749036342}" v="1" dt="2019-01-29T08:28:04.100"/>
    <p1510:client id="{7542E021-A416-434E-A79E-42E1AA9A43A8}" v="2" dt="2019-01-29T20:14:11.442"/>
  </p1510:revLst>
</p1510:revInfo>
</file>

<file path=ppt/tableStyles.xml><?xml version="1.0" encoding="utf-8"?>
<a:tblStyleLst xmlns:a="http://schemas.openxmlformats.org/drawingml/2006/main" def="{07317DC9-9651-4A75-B50E-B1CF8CAAB32B}">
  <a:tblStyle styleId="{07317DC9-9651-4A75-B50E-B1CF8CAAB3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ckinson, Joanna" userId="S::dickinsonj@spu.edu::7d782651-42d5-4b19-bb8b-1039e69beb7e" providerId="AD" clId="Web-{7542E021-A416-434E-A79E-42E1AA9A43A8}"/>
    <pc:docChg chg="modSld">
      <pc:chgData name="Dickinson, Joanna" userId="S::dickinsonj@spu.edu::7d782651-42d5-4b19-bb8b-1039e69beb7e" providerId="AD" clId="Web-{7542E021-A416-434E-A79E-42E1AA9A43A8}" dt="2019-01-29T20:14:22.537" v="53" actId="1076"/>
      <pc:docMkLst>
        <pc:docMk/>
      </pc:docMkLst>
      <pc:sldChg chg="addSp delSp modSp">
        <pc:chgData name="Dickinson, Joanna" userId="S::dickinsonj@spu.edu::7d782651-42d5-4b19-bb8b-1039e69beb7e" providerId="AD" clId="Web-{7542E021-A416-434E-A79E-42E1AA9A43A8}" dt="2019-01-29T20:14:22.537" v="53" actId="1076"/>
        <pc:sldMkLst>
          <pc:docMk/>
          <pc:sldMk cId="0" sldId="279"/>
        </pc:sldMkLst>
        <pc:spChg chg="add del mod">
          <ac:chgData name="Dickinson, Joanna" userId="S::dickinsonj@spu.edu::7d782651-42d5-4b19-bb8b-1039e69beb7e" providerId="AD" clId="Web-{7542E021-A416-434E-A79E-42E1AA9A43A8}" dt="2019-01-29T20:14:16.802" v="51" actId="20577"/>
          <ac:spMkLst>
            <pc:docMk/>
            <pc:sldMk cId="0" sldId="279"/>
            <ac:spMk id="262" creationId="{00000000-0000-0000-0000-000000000000}"/>
          </ac:spMkLst>
        </pc:spChg>
        <pc:picChg chg="add del mod">
          <ac:chgData name="Dickinson, Joanna" userId="S::dickinsonj@spu.edu::7d782651-42d5-4b19-bb8b-1039e69beb7e" providerId="AD" clId="Web-{7542E021-A416-434E-A79E-42E1AA9A43A8}" dt="2019-01-29T20:14:07.208" v="45"/>
          <ac:picMkLst>
            <pc:docMk/>
            <pc:sldMk cId="0" sldId="279"/>
            <ac:picMk id="2" creationId="{EB446161-B0CB-4F49-B555-3FD78E567A15}"/>
          </ac:picMkLst>
        </pc:picChg>
        <pc:picChg chg="add mod">
          <ac:chgData name="Dickinson, Joanna" userId="S::dickinsonj@spu.edu::7d782651-42d5-4b19-bb8b-1039e69beb7e" providerId="AD" clId="Web-{7542E021-A416-434E-A79E-42E1AA9A43A8}" dt="2019-01-29T20:14:22.537" v="53" actId="1076"/>
          <ac:picMkLst>
            <pc:docMk/>
            <pc:sldMk cId="0" sldId="279"/>
            <ac:picMk id="4" creationId="{07CAE5DA-BAF0-4B9F-B05B-5127CCF07E5C}"/>
          </ac:picMkLst>
        </pc:picChg>
      </pc:sldChg>
    </pc:docChg>
  </pc:docChgLst>
  <pc:docChgLst>
    <pc:chgData name="Sharp, Nicholas" userId="S::sharpn1@spu.edu::7c53f896-3f27-493d-91cd-315c089531c9" providerId="AD" clId="Web-{0D389904-0B6F-4F3D-93E5-C8C749036342}"/>
    <pc:docChg chg="modSld">
      <pc:chgData name="Sharp, Nicholas" userId="S::sharpn1@spu.edu::7c53f896-3f27-493d-91cd-315c089531c9" providerId="AD" clId="Web-{0D389904-0B6F-4F3D-93E5-C8C749036342}" dt="2019-01-29T08:28:04.085" v="1" actId="14100"/>
      <pc:docMkLst>
        <pc:docMk/>
      </pc:docMkLst>
      <pc:sldChg chg="modSp">
        <pc:chgData name="Sharp, Nicholas" userId="S::sharpn1@spu.edu::7c53f896-3f27-493d-91cd-315c089531c9" providerId="AD" clId="Web-{0D389904-0B6F-4F3D-93E5-C8C749036342}" dt="2019-01-29T08:28:04.085" v="1" actId="14100"/>
        <pc:sldMkLst>
          <pc:docMk/>
          <pc:sldMk cId="0" sldId="279"/>
        </pc:sldMkLst>
        <pc:spChg chg="mod">
          <ac:chgData name="Sharp, Nicholas" userId="S::sharpn1@spu.edu::7c53f896-3f27-493d-91cd-315c089531c9" providerId="AD" clId="Web-{0D389904-0B6F-4F3D-93E5-C8C749036342}" dt="2019-01-29T08:28:04.085" v="1" actId="14100"/>
          <ac:spMkLst>
            <pc:docMk/>
            <pc:sldMk cId="0" sldId="279"/>
            <ac:spMk id="26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750943d34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4750943d3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3c65eaab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Leanna</a:t>
            </a:r>
            <a:endParaRPr/>
          </a:p>
        </p:txBody>
      </p:sp>
      <p:sp>
        <p:nvSpPr>
          <p:cNvPr id="73" name="Google Shape;73;g33c65eaab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750943d34_0_7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750943d34_0_7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Leanna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3c65eaab7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3c65eaab7_1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c65eaab7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3c65eaab7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3c65eaab7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3c65eaab7_1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Joanna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c65eaab7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3c65eaab7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c65eaab7_1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c65eaab7_1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Joanna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e7635897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e7635897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Lorena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e7d9db01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e7d9db01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Lorena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e7d9db012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4e7d9db012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Joanna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e7d9db012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e7d9db012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Leanna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e7d9db012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e7d9db012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Leanna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c65eaab7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c65eaab7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Leanna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750943d34_0_1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750943d34_0_1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c65eaab7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3c65eaab7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e7d9db01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e7d9db01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e7d9db012_8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e7d9db012_8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e7d9db01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e7d9db012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4750943d34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4750943d34_0_1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Lorena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750943d34_0_2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750943d34_0_2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Joanna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750943d34_0_2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750943d34_0_2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Joanna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4e7d9db012_4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4e7d9db012_4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Leanna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e7d9db012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4e7d9db012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4e7d9db012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4e7d9db012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4750943d34_0_1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4750943d34_0_1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Leanna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898816fe0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898816fe0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Lorena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4750943d34_0_1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4750943d34_0_1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38" y="5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8472420" y="46631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2"/>
          <p:cNvPicPr preferRelativeResize="0"/>
          <p:nvPr/>
        </p:nvPicPr>
        <p:blipFill>
          <a:blip r:embed="rId2">
            <a:alphaModFix amt="36000"/>
          </a:blip>
          <a:stretch>
            <a:fillRect/>
          </a:stretch>
        </p:blipFill>
        <p:spPr>
          <a:xfrm>
            <a:off x="0" y="0"/>
            <a:ext cx="9144000" cy="5143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Graphic 1">
  <p:cSld name="TITLE_1_1_1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237713" y="2410238"/>
            <a:ext cx="284700" cy="40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2">
            <a:alphaModFix/>
          </a:blip>
          <a:srcRect l="65255" r="2677"/>
          <a:stretch/>
        </p:blipFill>
        <p:spPr>
          <a:xfrm>
            <a:off x="612731" y="1239000"/>
            <a:ext cx="2669251" cy="329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2">
            <a:alphaModFix/>
          </a:blip>
          <a:srcRect l="57895" r="28753"/>
          <a:stretch/>
        </p:blipFill>
        <p:spPr>
          <a:xfrm>
            <a:off x="3281981" y="1239000"/>
            <a:ext cx="5229600" cy="329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3">
            <a:alphaModFix amt="55000"/>
          </a:blip>
          <a:srcRect t="6523" b="908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4">
            <a:alphaModFix/>
          </a:blip>
          <a:srcRect t="20038" r="3006"/>
          <a:stretch/>
        </p:blipFill>
        <p:spPr>
          <a:xfrm>
            <a:off x="3282625" y="0"/>
            <a:ext cx="5861375" cy="215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2357" r="43818"/>
          <a:stretch/>
        </p:blipFill>
        <p:spPr>
          <a:xfrm>
            <a:off x="0" y="-540200"/>
            <a:ext cx="5628626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514225" y="459480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14">
            <a:alphaModFix/>
          </a:blip>
          <a:srcRect l="1300" r="43820"/>
          <a:stretch/>
        </p:blipFill>
        <p:spPr>
          <a:xfrm>
            <a:off x="0" y="3130375"/>
            <a:ext cx="9144000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32650" y="3751825"/>
            <a:ext cx="1021000" cy="12449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/>
        </p:nvSpPr>
        <p:spPr>
          <a:xfrm>
            <a:off x="722075" y="460875"/>
            <a:ext cx="6918900" cy="10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Robo-Medics</a:t>
            </a:r>
            <a:endParaRPr sz="5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1183950" y="3714450"/>
            <a:ext cx="5793300" cy="11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Joanna Dickinson, Lorena Ferreira, Erin Okuna,</a:t>
            </a:r>
            <a:endParaRPr sz="1800"/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Nick Sharp, Leanna Temple</a:t>
            </a:r>
            <a:endParaRPr sz="1800"/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1/29/19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7400" y="1343300"/>
            <a:ext cx="2014988" cy="24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595744" y="2898713"/>
            <a:ext cx="3861000" cy="1662000"/>
          </a:xfrm>
          <a:prstGeom prst="rect">
            <a:avLst/>
          </a:prstGeom>
          <a:solidFill>
            <a:srgbClr val="FFFFFF">
              <a:alpha val="7691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595750" y="948450"/>
            <a:ext cx="3861000" cy="1824900"/>
          </a:xfrm>
          <a:prstGeom prst="rect">
            <a:avLst/>
          </a:prstGeom>
          <a:solidFill>
            <a:srgbClr val="FFFFFF">
              <a:alpha val="7691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595775" y="892825"/>
            <a:ext cx="3861000" cy="18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Objective:</a:t>
            </a: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1968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design a simple robot that will deliver prescribed pills to patient's rooms at specified times.</a:t>
            </a:r>
            <a:endParaRPr sz="1100" i="0" u="none" strike="noStrike" cap="none">
              <a:solidFill>
                <a:schemeClr val="dk1"/>
              </a:solidFill>
            </a:endParaRPr>
          </a:p>
          <a:p>
            <a:pPr marL="21590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2002 study by the American Association of Medicine revealed 19% of doses are incorrectly delivered.</a:t>
            </a:r>
            <a:endParaRPr sz="1100" i="0" u="none" strike="noStrike" cap="none">
              <a:solidFill>
                <a:schemeClr val="dk1"/>
              </a:solidFill>
            </a:endParaRPr>
          </a:p>
          <a:p>
            <a:pPr marL="21590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also common for patients to receive medication at the wrong times due to medical emergencies or insufficient staffing.</a:t>
            </a:r>
            <a:endParaRPr sz="1100" i="0" u="none" strike="noStrike" cap="none">
              <a:solidFill>
                <a:schemeClr val="dk1"/>
              </a:solidFill>
            </a:endParaRPr>
          </a:p>
          <a:p>
            <a:pPr marL="21590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customers include: hospitals, nursing homes, hospice care, etc. </a:t>
            </a:r>
            <a:endParaRPr sz="11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663919" y="2898769"/>
            <a:ext cx="3792900" cy="14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Approach:</a:t>
            </a:r>
            <a:endParaRPr sz="1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6700" marR="0" lvl="0" indent="-247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 sz="1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Navigate by placing RFID sensors in each room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2667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 sz="1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UI for user-controlled schedule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67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 sz="1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Locked pill box requiring nurse code in order to access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67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 sz="1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Two independent motors control mobilization &amp; turning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67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 sz="1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Sensors to detect obstacles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4599131" y="2903231"/>
            <a:ext cx="3944100" cy="1662000"/>
          </a:xfrm>
          <a:prstGeom prst="rect">
            <a:avLst/>
          </a:prstGeom>
          <a:solidFill>
            <a:srgbClr val="FFFFFF">
              <a:alpha val="7691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4599125" y="961875"/>
            <a:ext cx="3944100" cy="1824900"/>
          </a:xfrm>
          <a:prstGeom prst="rect">
            <a:avLst/>
          </a:prstGeom>
          <a:solidFill>
            <a:srgbClr val="FFFFFF">
              <a:alpha val="7691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4600924" y="2903225"/>
            <a:ext cx="3792900" cy="18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Budget and Schedule</a:t>
            </a:r>
            <a:r>
              <a:rPr lang="en" sz="1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Budget</a:t>
            </a:r>
            <a:r>
              <a:rPr lang="en" sz="10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0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Mechanical Components - $970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Electrical Components - $675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Estimated Total - $1,700 ($812 spent to date)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Total External Funding: $0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Schedule</a:t>
            </a:r>
            <a:r>
              <a:rPr lang="en" sz="10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0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Prototype Completed - March 10th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 Prototype Completed - May 30th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4599125" y="892821"/>
            <a:ext cx="39441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Concept:</a:t>
            </a: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robot that is placed within medical facilities</a:t>
            </a: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</a:t>
            </a: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navigates to specific rooms at designated times to deliver</a:t>
            </a: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medication to nurses/patients.</a:t>
            </a:r>
            <a:endParaRPr sz="11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Pharmacist/nurse loads daily medications </a:t>
            </a:r>
            <a:endParaRPr sz="11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into secured lockbox                                                      </a:t>
            </a:r>
            <a:endParaRPr sz="11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34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Pill Bot autonomously delivers medications</a:t>
            </a:r>
            <a:endParaRPr sz="11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locations at specified times</a:t>
            </a:r>
            <a:endParaRPr sz="11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Pictured Right: Concept robot</a:t>
            </a:r>
            <a:endParaRPr sz="800"/>
          </a:p>
          <a:p>
            <a:pPr marL="215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218" y="140484"/>
            <a:ext cx="713317" cy="675323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/>
          <p:nvPr/>
        </p:nvSpPr>
        <p:spPr>
          <a:xfrm>
            <a:off x="1078775" y="178100"/>
            <a:ext cx="68094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Pill Bot</a:t>
            </a:r>
            <a:br>
              <a:rPr lang="en"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Robo-Medics: Joanna Dickinson (ME), Lorena Ferreira (ME), Erin Okuna (EE), Nick Sharp (CPE), Leanna Temple (ME)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" name="Google Shape;85;p15"/>
          <p:cNvCxnSpPr/>
          <p:nvPr/>
        </p:nvCxnSpPr>
        <p:spPr>
          <a:xfrm>
            <a:off x="4525688" y="976144"/>
            <a:ext cx="4500" cy="3679200"/>
          </a:xfrm>
          <a:prstGeom prst="straightConnector1">
            <a:avLst/>
          </a:prstGeom>
          <a:noFill/>
          <a:ln w="28575" cap="flat" cmpd="sng">
            <a:solidFill>
              <a:srgbClr val="1C458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6" name="Google Shape;86;p15"/>
          <p:cNvCxnSpPr/>
          <p:nvPr/>
        </p:nvCxnSpPr>
        <p:spPr>
          <a:xfrm>
            <a:off x="578438" y="2810811"/>
            <a:ext cx="7899000" cy="600"/>
          </a:xfrm>
          <a:prstGeom prst="straightConnector1">
            <a:avLst/>
          </a:prstGeom>
          <a:noFill/>
          <a:ln w="28575" cap="flat" cmpd="sng">
            <a:solidFill>
              <a:srgbClr val="1C458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8501" y="1762725"/>
            <a:ext cx="1363048" cy="16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 idx="4294967295"/>
          </p:nvPr>
        </p:nvSpPr>
        <p:spPr>
          <a:xfrm>
            <a:off x="311713" y="78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Functional Specifications </a:t>
            </a:r>
            <a:endParaRPr sz="3000">
              <a:solidFill>
                <a:srgbClr val="4A86E8"/>
              </a:solidFill>
            </a:endParaRPr>
          </a:p>
        </p:txBody>
      </p:sp>
      <p:graphicFrame>
        <p:nvGraphicFramePr>
          <p:cNvPr id="93" name="Google Shape;93;p16"/>
          <p:cNvGraphicFramePr/>
          <p:nvPr/>
        </p:nvGraphicFramePr>
        <p:xfrm>
          <a:off x="1303038" y="1229255"/>
          <a:ext cx="5514450" cy="3645416"/>
        </p:xfrm>
        <a:graphic>
          <a:graphicData uri="http://schemas.openxmlformats.org/drawingml/2006/table">
            <a:tbl>
              <a:tblPr>
                <a:noFill/>
                <a:tableStyleId>{07317DC9-9651-4A75-B50E-B1CF8CAAB32B}</a:tableStyleId>
              </a:tblPr>
              <a:tblGrid>
                <a:gridCol w="171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0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Spec ID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Requirement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Threshold</a:t>
                      </a:r>
                      <a:endParaRPr sz="900" b="1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(Shall)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Objective </a:t>
                      </a:r>
                      <a:endParaRPr sz="900" b="1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(Should)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SS-01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Lockbox Protection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Withstand at least 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200 in-lb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Withstand at least 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250 in-lb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SS-02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Object Detection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2.5ft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4ft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SS-03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Electrical Component Access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Will not be accessible during normal use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SS-04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Nurse Verification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Unlock 75% of the time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Unlock 95% of the time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SS-05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Cleanability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Will  be sterilizable (will resist degradation by bleach and alcohol)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S-03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Capacity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12 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Compartments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24 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Compartments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4" name="Google Shape;94;p16"/>
          <p:cNvSpPr txBox="1"/>
          <p:nvPr/>
        </p:nvSpPr>
        <p:spPr>
          <a:xfrm>
            <a:off x="198275" y="819150"/>
            <a:ext cx="47028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</a:rPr>
              <a:t>Safety and Security</a:t>
            </a:r>
            <a:endParaRPr sz="18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title" idx="4294967295"/>
          </p:nvPr>
        </p:nvSpPr>
        <p:spPr>
          <a:xfrm>
            <a:off x="311713" y="78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Functional Specifications </a:t>
            </a:r>
            <a:endParaRPr sz="3000">
              <a:solidFill>
                <a:srgbClr val="4A86E8"/>
              </a:solidFill>
            </a:endParaRPr>
          </a:p>
        </p:txBody>
      </p:sp>
      <p:graphicFrame>
        <p:nvGraphicFramePr>
          <p:cNvPr id="100" name="Google Shape;100;p17"/>
          <p:cNvGraphicFramePr/>
          <p:nvPr/>
        </p:nvGraphicFramePr>
        <p:xfrm>
          <a:off x="2162925" y="1551075"/>
          <a:ext cx="3891075" cy="2741200"/>
        </p:xfrm>
        <a:graphic>
          <a:graphicData uri="http://schemas.openxmlformats.org/drawingml/2006/table">
            <a:tbl>
              <a:tblPr>
                <a:noFill/>
                <a:tableStyleId>{07317DC9-9651-4A75-B50E-B1CF8CAAB32B}</a:tableStyleId>
              </a:tblPr>
              <a:tblGrid>
                <a:gridCol w="4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8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6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Spec ID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Requirement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Threshold (Shall)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Objective</a:t>
                      </a:r>
                      <a:endParaRPr sz="900" b="1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(Should)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U-01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Data Entry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Be equipped with a cable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Program wirelessly</a:t>
                      </a:r>
                      <a:endParaRPr sz="900"/>
                    </a:p>
                  </a:txBody>
                  <a:tcPr marL="63425" marR="63425" marT="63425" marB="63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U-02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Medication Identification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Will have LED compartment indication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63425" marR="63425" marT="63425" marB="63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U-03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Room Display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Screen will display correct room number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63425" marR="63425" marT="63425" marB="63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1" name="Google Shape;101;p17"/>
          <p:cNvSpPr txBox="1"/>
          <p:nvPr/>
        </p:nvSpPr>
        <p:spPr>
          <a:xfrm>
            <a:off x="231275" y="903125"/>
            <a:ext cx="2984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</a:rPr>
              <a:t>Ease of Use</a:t>
            </a:r>
            <a:endParaRPr sz="18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 idx="4294967295"/>
          </p:nvPr>
        </p:nvSpPr>
        <p:spPr>
          <a:xfrm>
            <a:off x="311713" y="78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Functional Specifications </a:t>
            </a:r>
            <a:endParaRPr sz="3000">
              <a:solidFill>
                <a:srgbClr val="4A86E8"/>
              </a:solidFill>
            </a:endParaRPr>
          </a:p>
        </p:txBody>
      </p:sp>
      <p:graphicFrame>
        <p:nvGraphicFramePr>
          <p:cNvPr id="107" name="Google Shape;107;p18"/>
          <p:cNvGraphicFramePr/>
          <p:nvPr/>
        </p:nvGraphicFramePr>
        <p:xfrm>
          <a:off x="2000513" y="1232175"/>
          <a:ext cx="4028550" cy="3055250"/>
        </p:xfrm>
        <a:graphic>
          <a:graphicData uri="http://schemas.openxmlformats.org/drawingml/2006/table">
            <a:tbl>
              <a:tblPr>
                <a:noFill/>
                <a:tableStyleId>{07317DC9-9651-4A75-B50E-B1CF8CAAB32B}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1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Spec ID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Requirement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Threshold (Shall)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Objective (Should)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E-01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Speed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At least 1.5 ft/s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At least 2 ft/s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E-02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Battery Usage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 hours w/o charge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8 hours w/o charge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E-03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Home Base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Within 3 ft of outlet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Within 1 ft of outlet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E-04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Charging Time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Fully charge within 16 hrs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Fully charge within  8 hrs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8" name="Google Shape;108;p18"/>
          <p:cNvSpPr txBox="1"/>
          <p:nvPr/>
        </p:nvSpPr>
        <p:spPr>
          <a:xfrm>
            <a:off x="77075" y="862800"/>
            <a:ext cx="29628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</a:rPr>
              <a:t>Efficiency</a:t>
            </a:r>
            <a:endParaRPr sz="18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 idx="4294967295"/>
          </p:nvPr>
        </p:nvSpPr>
        <p:spPr>
          <a:xfrm>
            <a:off x="311688" y="152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Functional Specifications </a:t>
            </a:r>
            <a:endParaRPr sz="3000">
              <a:solidFill>
                <a:srgbClr val="4A86E8"/>
              </a:solidFill>
            </a:endParaRPr>
          </a:p>
        </p:txBody>
      </p:sp>
      <p:graphicFrame>
        <p:nvGraphicFramePr>
          <p:cNvPr id="114" name="Google Shape;114;p19"/>
          <p:cNvGraphicFramePr/>
          <p:nvPr/>
        </p:nvGraphicFramePr>
        <p:xfrm>
          <a:off x="1665475" y="1609850"/>
          <a:ext cx="4568300" cy="2100633"/>
        </p:xfrm>
        <a:graphic>
          <a:graphicData uri="http://schemas.openxmlformats.org/drawingml/2006/table">
            <a:tbl>
              <a:tblPr>
                <a:noFill/>
                <a:tableStyleId>{07317DC9-9651-4A75-B50E-B1CF8CAAB32B}</a:tableStyleId>
              </a:tblPr>
              <a:tblGrid>
                <a:gridCol w="55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Spec ID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Requirement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Threshold (Shall)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Objective (Should)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M-01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Stability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Support at least 45 lbs without tipping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Support at least 60 lbs without tipping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M-02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Turning Radius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 &lt;  2 ft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 = 0 ft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M-03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Acceleration/Deceleration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At least 1 ft/s^2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At least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1.5 ft/s^2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5" name="Google Shape;115;p19"/>
          <p:cNvSpPr txBox="1"/>
          <p:nvPr/>
        </p:nvSpPr>
        <p:spPr>
          <a:xfrm>
            <a:off x="286350" y="881125"/>
            <a:ext cx="3623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</a:rPr>
              <a:t>Maneuverability</a:t>
            </a:r>
            <a:endParaRPr sz="18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 idx="4294967295"/>
          </p:nvPr>
        </p:nvSpPr>
        <p:spPr>
          <a:xfrm>
            <a:off x="311713" y="7852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Functional Specifications </a:t>
            </a:r>
            <a:endParaRPr sz="3000">
              <a:solidFill>
                <a:srgbClr val="4A86E8"/>
              </a:solidFill>
            </a:endParaRPr>
          </a:p>
        </p:txBody>
      </p:sp>
      <p:graphicFrame>
        <p:nvGraphicFramePr>
          <p:cNvPr id="121" name="Google Shape;121;p20"/>
          <p:cNvGraphicFramePr/>
          <p:nvPr/>
        </p:nvGraphicFramePr>
        <p:xfrm>
          <a:off x="1765950" y="1182975"/>
          <a:ext cx="4640275" cy="3099000"/>
        </p:xfrm>
        <a:graphic>
          <a:graphicData uri="http://schemas.openxmlformats.org/drawingml/2006/table">
            <a:tbl>
              <a:tblPr>
                <a:noFill/>
                <a:tableStyleId>{07317DC9-9651-4A75-B50E-B1CF8CAAB32B}</a:tableStyleId>
              </a:tblPr>
              <a:tblGrid>
                <a:gridCol w="5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Spec ID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Requirement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Threshold (Shall)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Objective (Should)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A-01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Distance Calculation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80% Accuracy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95% Accuracy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A-02</a:t>
                      </a:r>
                      <a:endParaRPr sz="9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Navigation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Detect and process 80% of RFIDs scanned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Detect and process 95% of RFIDs scanned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A-03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Room Verification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Correct room 90% of the time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Correct room 98% of the time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A-04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Delivery Time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 min. Within scheduled delivery time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 min. Within scheduled delivery time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2" name="Google Shape;122;p20"/>
          <p:cNvSpPr txBox="1"/>
          <p:nvPr/>
        </p:nvSpPr>
        <p:spPr>
          <a:xfrm>
            <a:off x="187250" y="870100"/>
            <a:ext cx="27975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</a:rPr>
              <a:t>Accuracy </a:t>
            </a:r>
            <a:endParaRPr sz="18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>
            <a:spLocks noGrp="1"/>
          </p:cNvSpPr>
          <p:nvPr>
            <p:ph type="title" idx="4294967295"/>
          </p:nvPr>
        </p:nvSpPr>
        <p:spPr>
          <a:xfrm>
            <a:off x="311688" y="152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Functional Specifications </a:t>
            </a:r>
            <a:endParaRPr sz="3000">
              <a:solidFill>
                <a:srgbClr val="4A86E8"/>
              </a:solidFill>
            </a:endParaRPr>
          </a:p>
        </p:txBody>
      </p:sp>
      <p:graphicFrame>
        <p:nvGraphicFramePr>
          <p:cNvPr id="128" name="Google Shape;128;p21"/>
          <p:cNvGraphicFramePr/>
          <p:nvPr/>
        </p:nvGraphicFramePr>
        <p:xfrm>
          <a:off x="2008675" y="1526125"/>
          <a:ext cx="4568300" cy="1697975"/>
        </p:xfrm>
        <a:graphic>
          <a:graphicData uri="http://schemas.openxmlformats.org/drawingml/2006/table">
            <a:tbl>
              <a:tblPr>
                <a:noFill/>
                <a:tableStyleId>{07317DC9-9651-4A75-B50E-B1CF8CAAB32B}</a:tableStyleId>
              </a:tblPr>
              <a:tblGrid>
                <a:gridCol w="55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Spec ID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Requirement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Threshold (Shall)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Objective (Should)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S-01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Weight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  &lt; 60 lbs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  &lt; 45 lbs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S-02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Dimensions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&lt;</a:t>
                      </a:r>
                      <a:r>
                        <a:rPr lang="en" sz="900"/>
                        <a:t>24’’x 24’’x 40’’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(BxWxH)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&lt;</a:t>
                      </a:r>
                      <a:r>
                        <a:rPr lang="en" sz="900"/>
                        <a:t>20’’x 20’’x 38’’</a:t>
                      </a:r>
                      <a:endParaRPr sz="900"/>
                    </a:p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(BxWxH)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S-03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Capacity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12 compartments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24 compartments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9" name="Google Shape;129;p21"/>
          <p:cNvSpPr txBox="1"/>
          <p:nvPr/>
        </p:nvSpPr>
        <p:spPr>
          <a:xfrm>
            <a:off x="506650" y="969225"/>
            <a:ext cx="2654400" cy="4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</a:rPr>
              <a:t>Size</a:t>
            </a:r>
            <a:endParaRPr sz="18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title" idx="4294967295"/>
          </p:nvPr>
        </p:nvSpPr>
        <p:spPr>
          <a:xfrm>
            <a:off x="311688" y="152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Functional Specifications </a:t>
            </a:r>
            <a:endParaRPr sz="3000">
              <a:solidFill>
                <a:srgbClr val="4A86E8"/>
              </a:solidFill>
            </a:endParaRPr>
          </a:p>
        </p:txBody>
      </p:sp>
      <p:graphicFrame>
        <p:nvGraphicFramePr>
          <p:cNvPr id="135" name="Google Shape;135;p22"/>
          <p:cNvGraphicFramePr/>
          <p:nvPr/>
        </p:nvGraphicFramePr>
        <p:xfrm>
          <a:off x="2073925" y="1735000"/>
          <a:ext cx="4568300" cy="1242300"/>
        </p:xfrm>
        <a:graphic>
          <a:graphicData uri="http://schemas.openxmlformats.org/drawingml/2006/table">
            <a:tbl>
              <a:tblPr>
                <a:noFill/>
                <a:tableStyleId>{07317DC9-9651-4A75-B50E-B1CF8CAAB32B}</a:tableStyleId>
              </a:tblPr>
              <a:tblGrid>
                <a:gridCol w="55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Spec ID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Requirement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Threshold (Shall)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Objective (Should)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C-01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Production Cost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&lt; $1500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&lt; $1000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AP-01</a:t>
                      </a:r>
                      <a:endParaRPr sz="900" b="1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Visually Suitable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60%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85%</a:t>
                      </a:r>
                      <a:endParaRPr sz="900"/>
                    </a:p>
                  </a:txBody>
                  <a:tcPr marL="63425" marR="63425" marT="63425" marB="63425">
                    <a:lnL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6" name="Google Shape;136;p22"/>
          <p:cNvSpPr txBox="1"/>
          <p:nvPr/>
        </p:nvSpPr>
        <p:spPr>
          <a:xfrm>
            <a:off x="506650" y="969225"/>
            <a:ext cx="2654400" cy="4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</a:rPr>
              <a:t>Cost and Appeal</a:t>
            </a:r>
            <a:endParaRPr sz="18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>
            <a:spLocks noGrp="1"/>
          </p:cNvSpPr>
          <p:nvPr>
            <p:ph type="title" idx="4294967295"/>
          </p:nvPr>
        </p:nvSpPr>
        <p:spPr>
          <a:xfrm>
            <a:off x="311688" y="152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Mechanical Drawings </a:t>
            </a:r>
            <a:endParaRPr sz="3000">
              <a:solidFill>
                <a:srgbClr val="4A86E8"/>
              </a:solidFill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506650" y="969225"/>
            <a:ext cx="2654400" cy="4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A86E8"/>
              </a:solidFill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6616550" y="1746075"/>
            <a:ext cx="2313300" cy="23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 rotWithShape="1">
          <a:blip r:embed="rId3">
            <a:alphaModFix/>
          </a:blip>
          <a:srcRect t="5713" r="8062"/>
          <a:stretch/>
        </p:blipFill>
        <p:spPr>
          <a:xfrm>
            <a:off x="1664478" y="725092"/>
            <a:ext cx="1769100" cy="208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7300" y="2704299"/>
            <a:ext cx="2088824" cy="23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7250" y="654049"/>
            <a:ext cx="3940400" cy="31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8350" y="152400"/>
            <a:ext cx="1575375" cy="9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0500" y="654050"/>
            <a:ext cx="15753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8350" y="725100"/>
            <a:ext cx="1524000" cy="41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 rotWithShape="1">
          <a:blip r:embed="rId7">
            <a:alphaModFix/>
          </a:blip>
          <a:srcRect l="16090" t="12667" r="5150" b="3664"/>
          <a:stretch/>
        </p:blipFill>
        <p:spPr>
          <a:xfrm>
            <a:off x="430450" y="2698702"/>
            <a:ext cx="1575375" cy="2372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2312925" y="4791000"/>
            <a:ext cx="13107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Housing</a:t>
            </a:r>
            <a:endParaRPr/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3600" y="0"/>
            <a:ext cx="1575375" cy="65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title" idx="4294967295"/>
          </p:nvPr>
        </p:nvSpPr>
        <p:spPr>
          <a:xfrm>
            <a:off x="311688" y="204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Mechanical Drawings </a:t>
            </a:r>
            <a:endParaRPr sz="3000">
              <a:solidFill>
                <a:srgbClr val="4A86E8"/>
              </a:solidFill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506650" y="969225"/>
            <a:ext cx="2654400" cy="4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A86E8"/>
              </a:solidFill>
            </a:endParaRPr>
          </a:p>
        </p:txBody>
      </p:sp>
      <p:pic>
        <p:nvPicPr>
          <p:cNvPr id="159" name="Google Shape;159;p24"/>
          <p:cNvPicPr preferRelativeResize="0"/>
          <p:nvPr/>
        </p:nvPicPr>
        <p:blipFill rotWithShape="1">
          <a:blip r:embed="rId3">
            <a:alphaModFix/>
          </a:blip>
          <a:srcRect l="6698" t="6261" r="5965"/>
          <a:stretch/>
        </p:blipFill>
        <p:spPr>
          <a:xfrm>
            <a:off x="6990800" y="1606563"/>
            <a:ext cx="2088800" cy="270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1" name="Google Shape;161;p24"/>
          <p:cNvPicPr preferRelativeResize="0"/>
          <p:nvPr/>
        </p:nvPicPr>
        <p:blipFill rotWithShape="1">
          <a:blip r:embed="rId4">
            <a:alphaModFix/>
          </a:blip>
          <a:srcRect l="17918" t="7084" r="6922" b="3573"/>
          <a:stretch/>
        </p:blipFill>
        <p:spPr>
          <a:xfrm>
            <a:off x="4965650" y="1606575"/>
            <a:ext cx="1831978" cy="270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 rotWithShape="1">
          <a:blip r:embed="rId5">
            <a:alphaModFix/>
          </a:blip>
          <a:srcRect l="8684"/>
          <a:stretch/>
        </p:blipFill>
        <p:spPr>
          <a:xfrm>
            <a:off x="525900" y="1045425"/>
            <a:ext cx="4122299" cy="2899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>
            <a:spLocks noGrp="1"/>
          </p:cNvSpPr>
          <p:nvPr>
            <p:ph type="title" idx="4294967295"/>
          </p:nvPr>
        </p:nvSpPr>
        <p:spPr>
          <a:xfrm>
            <a:off x="155038" y="113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Mechanical Drawings </a:t>
            </a:r>
            <a:endParaRPr sz="3000">
              <a:solidFill>
                <a:srgbClr val="4A86E8"/>
              </a:solidFill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506650" y="969225"/>
            <a:ext cx="2654400" cy="4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A86E8"/>
              </a:solidFill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457200" y="303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175" y="2889923"/>
            <a:ext cx="2435338" cy="146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9751" y="2823245"/>
            <a:ext cx="2326750" cy="160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7477" y="2799141"/>
            <a:ext cx="2326750" cy="164898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5"/>
          <p:cNvSpPr txBox="1"/>
          <p:nvPr/>
        </p:nvSpPr>
        <p:spPr>
          <a:xfrm>
            <a:off x="2913300" y="4713950"/>
            <a:ext cx="340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Lockbox and Locking Mechanism</a:t>
            </a:r>
            <a:endParaRPr/>
          </a:p>
        </p:txBody>
      </p:sp>
      <p:pic>
        <p:nvPicPr>
          <p:cNvPr id="174" name="Google Shape;17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049" y="1070776"/>
            <a:ext cx="6932287" cy="106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>
            <a:spLocks noGrp="1"/>
          </p:cNvSpPr>
          <p:nvPr>
            <p:ph type="title" idx="4294967295"/>
          </p:nvPr>
        </p:nvSpPr>
        <p:spPr>
          <a:xfrm>
            <a:off x="311688" y="152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Mechanical Drawings </a:t>
            </a:r>
            <a:endParaRPr sz="3000">
              <a:solidFill>
                <a:srgbClr val="4A86E8"/>
              </a:solidFill>
            </a:endParaRPr>
          </a:p>
        </p:txBody>
      </p:sp>
      <p:sp>
        <p:nvSpPr>
          <p:cNvPr id="180" name="Google Shape;180;p26"/>
          <p:cNvSpPr txBox="1"/>
          <p:nvPr/>
        </p:nvSpPr>
        <p:spPr>
          <a:xfrm>
            <a:off x="506650" y="969225"/>
            <a:ext cx="2654400" cy="4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A86E8"/>
              </a:solidFill>
            </a:endParaRPr>
          </a:p>
        </p:txBody>
      </p:sp>
      <p:sp>
        <p:nvSpPr>
          <p:cNvPr id="181" name="Google Shape;181;p26"/>
          <p:cNvSpPr txBox="1"/>
          <p:nvPr/>
        </p:nvSpPr>
        <p:spPr>
          <a:xfrm>
            <a:off x="457200" y="4572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6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6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4" name="Google Shape;184;p26"/>
          <p:cNvPicPr preferRelativeResize="0"/>
          <p:nvPr/>
        </p:nvPicPr>
        <p:blipFill rotWithShape="1">
          <a:blip r:embed="rId3">
            <a:alphaModFix/>
          </a:blip>
          <a:srcRect t="1156"/>
          <a:stretch/>
        </p:blipFill>
        <p:spPr>
          <a:xfrm>
            <a:off x="1314225" y="816025"/>
            <a:ext cx="6178200" cy="424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>
            <a:spLocks noGrp="1"/>
          </p:cNvSpPr>
          <p:nvPr>
            <p:ph type="title" idx="4294967295"/>
          </p:nvPr>
        </p:nvSpPr>
        <p:spPr>
          <a:xfrm>
            <a:off x="311700" y="65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Mechanical </a:t>
            </a:r>
            <a:r>
              <a:rPr lang="en" sz="3000">
                <a:solidFill>
                  <a:srgbClr val="4A86E8"/>
                </a:solidFill>
              </a:rPr>
              <a:t>Block Diagram</a:t>
            </a:r>
            <a:endParaRPr sz="3000">
              <a:solidFill>
                <a:srgbClr val="4A86E8"/>
              </a:solidFill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l="1594"/>
          <a:stretch/>
        </p:blipFill>
        <p:spPr>
          <a:xfrm>
            <a:off x="422025" y="952975"/>
            <a:ext cx="7454924" cy="404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>
            <a:spLocks noGrp="1"/>
          </p:cNvSpPr>
          <p:nvPr>
            <p:ph type="title"/>
          </p:nvPr>
        </p:nvSpPr>
        <p:spPr>
          <a:xfrm>
            <a:off x="89775" y="91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Electrical </a:t>
            </a:r>
            <a:r>
              <a:rPr lang="en" sz="3000">
                <a:solidFill>
                  <a:srgbClr val="4A86E8"/>
                </a:solidFill>
              </a:rPr>
              <a:t>Block Diagram</a:t>
            </a:r>
            <a:endParaRPr sz="3000">
              <a:solidFill>
                <a:srgbClr val="4A86E8"/>
              </a:solidFill>
            </a:endParaRPr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5701" y="950300"/>
            <a:ext cx="6327075" cy="356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Software/Firmware Diagram</a:t>
            </a:r>
            <a:endParaRPr sz="3000">
              <a:solidFill>
                <a:srgbClr val="4A86E8"/>
              </a:solidFill>
            </a:endParaRPr>
          </a:p>
        </p:txBody>
      </p:sp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975" y="1017725"/>
            <a:ext cx="6102124" cy="3746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PCB Design - Upper PCB</a:t>
            </a:r>
            <a:endParaRPr sz="3000">
              <a:solidFill>
                <a:srgbClr val="4A86E8"/>
              </a:solidFill>
            </a:endParaRPr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3263" y="1017725"/>
            <a:ext cx="3917475" cy="342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PCB Design - Lower PCB</a:t>
            </a:r>
            <a:endParaRPr sz="3000">
              <a:solidFill>
                <a:srgbClr val="4A86E8"/>
              </a:solidFill>
            </a:endParaRPr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830824" y="524200"/>
            <a:ext cx="3295601" cy="428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0475" y="1017725"/>
            <a:ext cx="2546351" cy="3308176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1"/>
          <p:cNvSpPr/>
          <p:nvPr/>
        </p:nvSpPr>
        <p:spPr>
          <a:xfrm>
            <a:off x="4150875" y="1017225"/>
            <a:ext cx="1468500" cy="3295500"/>
          </a:xfrm>
          <a:prstGeom prst="rect">
            <a:avLst/>
          </a:prstGeom>
          <a:noFill/>
          <a:ln w="762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PCB Receipt</a:t>
            </a:r>
            <a:endParaRPr sz="3000">
              <a:solidFill>
                <a:srgbClr val="4A86E8"/>
              </a:solidFill>
            </a:endParaRPr>
          </a:p>
        </p:txBody>
      </p:sp>
      <p:pic>
        <p:nvPicPr>
          <p:cNvPr id="222" name="Google Shape;2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00" y="1093925"/>
            <a:ext cx="2922865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1290" y="1017725"/>
            <a:ext cx="3083219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/>
          <p:nvPr/>
        </p:nvSpPr>
        <p:spPr>
          <a:xfrm>
            <a:off x="3990150" y="2189550"/>
            <a:ext cx="941700" cy="11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2"/>
          <p:cNvSpPr txBox="1"/>
          <p:nvPr/>
        </p:nvSpPr>
        <p:spPr>
          <a:xfrm>
            <a:off x="6534500" y="1017725"/>
            <a:ext cx="1491900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*Combined PCB schematics and ordered with another group</a:t>
            </a:r>
            <a:endParaRPr sz="9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>
            <a:spLocks noGrp="1"/>
          </p:cNvSpPr>
          <p:nvPr>
            <p:ph type="body" idx="1"/>
          </p:nvPr>
        </p:nvSpPr>
        <p:spPr>
          <a:xfrm>
            <a:off x="327525" y="14385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4A86E8"/>
                </a:solidFill>
              </a:rPr>
              <a:t>Mechanical Analyses           </a:t>
            </a:r>
            <a:endParaRPr sz="1600">
              <a:solidFill>
                <a:srgbClr val="98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AA84F"/>
              </a:buClr>
              <a:buSzPts val="1600"/>
              <a:buChar char="●"/>
            </a:pPr>
            <a:r>
              <a:rPr lang="en" sz="1600" b="1">
                <a:solidFill>
                  <a:srgbClr val="6AA84F"/>
                </a:solidFill>
              </a:rPr>
              <a:t>Torque </a:t>
            </a:r>
            <a:endParaRPr sz="1600">
              <a:solidFill>
                <a:srgbClr val="6AA84F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A84F"/>
              </a:buClr>
              <a:buSzPts val="1600"/>
              <a:buChar char="●"/>
            </a:pPr>
            <a:r>
              <a:rPr lang="en" sz="1600" b="1">
                <a:solidFill>
                  <a:srgbClr val="6AA84F"/>
                </a:solidFill>
              </a:rPr>
              <a:t>Motor Power</a:t>
            </a:r>
            <a:r>
              <a:rPr lang="en" sz="1600">
                <a:solidFill>
                  <a:srgbClr val="6AA84F"/>
                </a:solidFill>
              </a:rPr>
              <a:t> </a:t>
            </a:r>
            <a:endParaRPr sz="1600">
              <a:solidFill>
                <a:srgbClr val="6AA84F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A84F"/>
              </a:buClr>
              <a:buSzPts val="1600"/>
              <a:buChar char="●"/>
            </a:pPr>
            <a:r>
              <a:rPr lang="en" sz="1600" b="1">
                <a:solidFill>
                  <a:srgbClr val="6AA84F"/>
                </a:solidFill>
              </a:rPr>
              <a:t>Heat Transfer</a:t>
            </a:r>
            <a:r>
              <a:rPr lang="en" sz="1600">
                <a:solidFill>
                  <a:srgbClr val="6AA84F"/>
                </a:solidFill>
              </a:rPr>
              <a:t> </a:t>
            </a:r>
            <a:endParaRPr sz="1600" b="1">
              <a:solidFill>
                <a:srgbClr val="98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A84F"/>
              </a:buClr>
              <a:buSzPts val="1600"/>
              <a:buChar char="●"/>
            </a:pPr>
            <a:r>
              <a:rPr lang="en" sz="1600" b="1">
                <a:solidFill>
                  <a:srgbClr val="6AA84F"/>
                </a:solidFill>
              </a:rPr>
              <a:t>Stability</a:t>
            </a:r>
            <a:endParaRPr sz="1600" b="1">
              <a:solidFill>
                <a:srgbClr val="6AA84F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" sz="1600" b="1">
                <a:solidFill>
                  <a:srgbClr val="980000"/>
                </a:solidFill>
              </a:rPr>
              <a:t>Center of Mass </a:t>
            </a:r>
            <a:endParaRPr sz="1600" b="1">
              <a:solidFill>
                <a:srgbClr val="98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" sz="1600" b="1">
                <a:solidFill>
                  <a:srgbClr val="980000"/>
                </a:solidFill>
              </a:rPr>
              <a:t>Total Mass</a:t>
            </a:r>
            <a:endParaRPr sz="1600" b="1">
              <a:solidFill>
                <a:srgbClr val="98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" sz="1600" b="1">
                <a:solidFill>
                  <a:srgbClr val="980000"/>
                </a:solidFill>
              </a:rPr>
              <a:t>Stress/Strain</a:t>
            </a:r>
            <a:endParaRPr sz="1600" b="1">
              <a:solidFill>
                <a:srgbClr val="98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251325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Engineering Analyses List </a:t>
            </a:r>
            <a:endParaRPr sz="3000">
              <a:solidFill>
                <a:srgbClr val="4A86E8"/>
              </a:solidFill>
              <a:highlight>
                <a:srgbClr val="FFFF00"/>
              </a:highlight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251325" y="1013250"/>
            <a:ext cx="52479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Updated analyses in </a:t>
            </a:r>
            <a:r>
              <a:rPr lang="en" sz="1200">
                <a:solidFill>
                  <a:srgbClr val="FF0000"/>
                </a:solidFill>
              </a:rPr>
              <a:t>red, </a:t>
            </a:r>
            <a:r>
              <a:rPr lang="en" sz="1200"/>
              <a:t>unchanged analyses in </a:t>
            </a:r>
            <a:r>
              <a:rPr lang="en" sz="1200">
                <a:solidFill>
                  <a:srgbClr val="6AA84F"/>
                </a:solidFill>
              </a:rPr>
              <a:t>green</a:t>
            </a:r>
            <a:r>
              <a:rPr lang="en">
                <a:solidFill>
                  <a:srgbClr val="6AA84F"/>
                </a:solidFill>
              </a:rPr>
              <a:t> 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233" name="Google Shape;233;p33"/>
          <p:cNvSpPr txBox="1">
            <a:spLocks noGrp="1"/>
          </p:cNvSpPr>
          <p:nvPr>
            <p:ph type="body" idx="2"/>
          </p:nvPr>
        </p:nvSpPr>
        <p:spPr>
          <a:xfrm>
            <a:off x="4772025" y="15071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rgbClr val="4A86E8"/>
                </a:solidFill>
              </a:rPr>
              <a:t>  </a:t>
            </a:r>
            <a:r>
              <a:rPr lang="en" sz="1600" b="1">
                <a:solidFill>
                  <a:srgbClr val="4A86E8"/>
                </a:solidFill>
              </a:rPr>
              <a:t> Electrical Analyses</a:t>
            </a:r>
            <a:endParaRPr sz="1600" b="1">
              <a:solidFill>
                <a:srgbClr val="4A86E8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AA84F"/>
              </a:buClr>
              <a:buSzPts val="1600"/>
              <a:buChar char="●"/>
            </a:pPr>
            <a:r>
              <a:rPr lang="en" sz="1600" b="1">
                <a:solidFill>
                  <a:srgbClr val="6AA84F"/>
                </a:solidFill>
              </a:rPr>
              <a:t>Power Consumption</a:t>
            </a:r>
            <a:r>
              <a:rPr lang="en" sz="1600">
                <a:solidFill>
                  <a:srgbClr val="6AA84F"/>
                </a:solidFill>
              </a:rPr>
              <a:t> </a:t>
            </a:r>
            <a:endParaRPr sz="1600" b="1">
              <a:solidFill>
                <a:srgbClr val="6AA84F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A61C00"/>
              </a:buClr>
              <a:buSzPts val="1600"/>
              <a:buChar char="●"/>
            </a:pPr>
            <a:r>
              <a:rPr lang="en" sz="1600" b="1">
                <a:solidFill>
                  <a:srgbClr val="A61C00"/>
                </a:solidFill>
              </a:rPr>
              <a:t>Power Capacity</a:t>
            </a:r>
            <a:endParaRPr sz="1600">
              <a:solidFill>
                <a:srgbClr val="A61C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6AA84F"/>
              </a:buClr>
              <a:buSzPts val="1600"/>
              <a:buChar char="●"/>
            </a:pPr>
            <a:r>
              <a:rPr lang="en" sz="1600" b="1">
                <a:solidFill>
                  <a:srgbClr val="6AA84F"/>
                </a:solidFill>
              </a:rPr>
              <a:t>Sensor Range</a:t>
            </a:r>
            <a:endParaRPr sz="1600">
              <a:solidFill>
                <a:srgbClr val="6AA84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Total Mass Analysis</a:t>
            </a:r>
            <a:endParaRPr sz="3000">
              <a:solidFill>
                <a:srgbClr val="4A86E8"/>
              </a:solidFill>
            </a:endParaRPr>
          </a:p>
        </p:txBody>
      </p:sp>
      <p:sp>
        <p:nvSpPr>
          <p:cNvPr id="239" name="Google Shape;239;p34"/>
          <p:cNvSpPr txBox="1"/>
          <p:nvPr/>
        </p:nvSpPr>
        <p:spPr>
          <a:xfrm>
            <a:off x="1075650" y="1494775"/>
            <a:ext cx="6992700" cy="28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CAD model with appropriate assigned materials weighed: 40.40 lbs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Remaining materials estimations were made for: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Pills: 0.5 lbs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Individual bottles: 2.25 lbs 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Circuits and wiring: 5 lbs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Updated total is estimated to be </a:t>
            </a:r>
            <a:r>
              <a:rPr lang="en" b="1"/>
              <a:t>48.15 lbs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Center of Mass Analysis</a:t>
            </a:r>
            <a:endParaRPr sz="3000">
              <a:solidFill>
                <a:srgbClr val="4A86E8"/>
              </a:solidFill>
            </a:endParaRPr>
          </a:p>
        </p:txBody>
      </p:sp>
      <p:pic>
        <p:nvPicPr>
          <p:cNvPr id="245" name="Google Shape;24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250" y="1198788"/>
            <a:ext cx="1348375" cy="108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5"/>
          <p:cNvPicPr preferRelativeResize="0"/>
          <p:nvPr/>
        </p:nvPicPr>
        <p:blipFill rotWithShape="1">
          <a:blip r:embed="rId4">
            <a:alphaModFix/>
          </a:blip>
          <a:srcRect t="10778"/>
          <a:stretch/>
        </p:blipFill>
        <p:spPr>
          <a:xfrm>
            <a:off x="2145000" y="1358050"/>
            <a:ext cx="6418601" cy="293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5"/>
          <p:cNvSpPr/>
          <p:nvPr/>
        </p:nvSpPr>
        <p:spPr>
          <a:xfrm>
            <a:off x="5872975" y="2349200"/>
            <a:ext cx="1001400" cy="395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Stress and Strain Analysis</a:t>
            </a:r>
            <a:endParaRPr sz="3000">
              <a:solidFill>
                <a:srgbClr val="4A86E8"/>
              </a:solidFill>
            </a:endParaRPr>
          </a:p>
        </p:txBody>
      </p:sp>
      <p:sp>
        <p:nvSpPr>
          <p:cNvPr id="253" name="Google Shape;253;p36"/>
          <p:cNvSpPr txBox="1"/>
          <p:nvPr/>
        </p:nvSpPr>
        <p:spPr>
          <a:xfrm>
            <a:off x="50325" y="1125150"/>
            <a:ext cx="7285500" cy="28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Updated forces to analyze: 250 in*lbs using a small screwdriver, for 90th percentile male </a:t>
            </a:r>
            <a:endParaRPr/>
          </a:p>
        </p:txBody>
      </p:sp>
      <p:pic>
        <p:nvPicPr>
          <p:cNvPr id="254" name="Google Shape;25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750" y="1555725"/>
            <a:ext cx="5656951" cy="3080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6"/>
          <p:cNvSpPr txBox="1"/>
          <p:nvPr/>
        </p:nvSpPr>
        <p:spPr>
          <a:xfrm>
            <a:off x="1881805" y="2215000"/>
            <a:ext cx="1672200" cy="14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6"/>
          <p:cNvSpPr txBox="1"/>
          <p:nvPr/>
        </p:nvSpPr>
        <p:spPr>
          <a:xfrm>
            <a:off x="1188975" y="4784950"/>
            <a:ext cx="58977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RIT’S Edge Data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"/>
          <p:cNvSpPr txBox="1">
            <a:spLocks noGrp="1"/>
          </p:cNvSpPr>
          <p:nvPr>
            <p:ph type="title"/>
          </p:nvPr>
        </p:nvSpPr>
        <p:spPr>
          <a:xfrm>
            <a:off x="392250" y="4220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Power Capacity Analysis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262" name="Google Shape;262;p37"/>
          <p:cNvSpPr txBox="1"/>
          <p:nvPr/>
        </p:nvSpPr>
        <p:spPr>
          <a:xfrm>
            <a:off x="805475" y="1300250"/>
            <a:ext cx="5880000" cy="29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Currents drawn during sleep mode and delivery mode were previously calculated under analyses for motor power and power capability.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SzPts val="1100"/>
            </a:pPr>
            <a:endParaRPr lang="en" dirty="0">
              <a:solidFill>
                <a:schemeClr val="dk1"/>
              </a:solidFill>
            </a:endParaRPr>
          </a:p>
          <a:p>
            <a:pPr marL="571500" indent="-571500">
              <a:lnSpc>
                <a:spcPct val="150000"/>
              </a:lnSpc>
              <a:buClr>
                <a:schemeClr val="dk1"/>
              </a:buClr>
              <a:buSzPts val="1100"/>
            </a:pPr>
            <a:endParaRPr>
              <a:solidFill>
                <a:schemeClr val="dk1"/>
              </a:solidFill>
            </a:endParaRPr>
          </a:p>
          <a:p>
            <a:pPr marL="571500" marR="0" lvl="0" indent="-571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571500" indent="-571500">
              <a:lnSpc>
                <a:spcPct val="150000"/>
              </a:lnSpc>
              <a:buClr>
                <a:schemeClr val="dk1"/>
              </a:buClr>
              <a:buSzPts val="1100"/>
            </a:pPr>
            <a:endParaRPr lang="en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When running the bot for an 8 hour shift, it is calculated that the battery will need a minimum capacity of 7.664 Ah.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7CAE5DA-BAF0-4B9F-B05B-5127CCF07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729" y="2216202"/>
            <a:ext cx="2743200" cy="99684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</a:rPr>
              <a:t>Project Demonstration Plan</a:t>
            </a:r>
            <a:endParaRPr sz="3000">
              <a:solidFill>
                <a:srgbClr val="4A86E8"/>
              </a:solidFill>
            </a:endParaRPr>
          </a:p>
        </p:txBody>
      </p:sp>
      <p:sp>
        <p:nvSpPr>
          <p:cNvPr id="268" name="Google Shape;268;p38"/>
          <p:cNvSpPr txBox="1"/>
          <p:nvPr/>
        </p:nvSpPr>
        <p:spPr>
          <a:xfrm>
            <a:off x="767625" y="1268052"/>
            <a:ext cx="5642100" cy="25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8"/>
          <p:cNvSpPr txBox="1"/>
          <p:nvPr/>
        </p:nvSpPr>
        <p:spPr>
          <a:xfrm>
            <a:off x="0" y="1268050"/>
            <a:ext cx="8632800" cy="19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the end of winter quarter Robo-Medics will demonstrate an autonomous robot that: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Can hold its own weight plus the weight of medication.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Meets the above size and speed specifications.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Is able to navigate through a pre-programmed path/route.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Is able to detect objects in its environment and avoid collision.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Is equipped with a locking mechanism that opens the lockbox when an RFID card is scanned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8"/>
          <p:cNvSpPr txBox="1"/>
          <p:nvPr/>
        </p:nvSpPr>
        <p:spPr>
          <a:xfrm>
            <a:off x="1192800" y="3109000"/>
            <a:ext cx="7951200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The Robo-Medics are concerned about the lockbox protection, object detection, and appeal requirements. At the end of winter quarter the Robo-Medics will demonstrate that the medication delivery robot has the ability to detect objects, travel at specified velocities and move along a designated path. However, the navigation and object detection coding will be improved during spring quarter. </a:t>
            </a:r>
            <a:endParaRPr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Project Status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628650" y="1268050"/>
            <a:ext cx="8149200" cy="20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 Components to Purchase: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Acrylic Plates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Acrylic Panels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Plastic welding adhesive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Waiting to obtain: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PSoC 6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PCB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According to schedule: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Current progress suggests that the objectives set forth this quarter are viable 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"/>
          <p:cNvSpPr txBox="1">
            <a:spLocks noGrp="1"/>
          </p:cNvSpPr>
          <p:nvPr>
            <p:ph type="title" idx="4294967295"/>
          </p:nvPr>
        </p:nvSpPr>
        <p:spPr>
          <a:xfrm>
            <a:off x="128925" y="0"/>
            <a:ext cx="8520600" cy="4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Winter Schedule</a:t>
            </a:r>
            <a:endParaRPr>
              <a:solidFill>
                <a:srgbClr val="4A86E8"/>
              </a:solidFill>
            </a:endParaRPr>
          </a:p>
        </p:txBody>
      </p:sp>
      <p:pic>
        <p:nvPicPr>
          <p:cNvPr id="282" name="Google Shape;2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350" y="802075"/>
            <a:ext cx="7737226" cy="19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775" y="2725250"/>
            <a:ext cx="7790376" cy="22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0"/>
          <p:cNvSpPr txBox="1"/>
          <p:nvPr/>
        </p:nvSpPr>
        <p:spPr>
          <a:xfrm>
            <a:off x="303300" y="428275"/>
            <a:ext cx="4268700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*Completed tasks highlighted in </a:t>
            </a:r>
            <a:r>
              <a:rPr lang="en">
                <a:solidFill>
                  <a:srgbClr val="6AA84F"/>
                </a:solidFill>
              </a:rPr>
              <a:t>green</a:t>
            </a:r>
            <a:endParaRPr>
              <a:solidFill>
                <a:srgbClr val="6AA84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/>
          <p:cNvSpPr txBox="1">
            <a:spLocks noGrp="1"/>
          </p:cNvSpPr>
          <p:nvPr>
            <p:ph type="title" idx="4294967295"/>
          </p:nvPr>
        </p:nvSpPr>
        <p:spPr>
          <a:xfrm>
            <a:off x="3188250" y="2285400"/>
            <a:ext cx="276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Questions?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8B8E54D2B748428D2A6F141D14D58D" ma:contentTypeVersion="3" ma:contentTypeDescription="Create a new document." ma:contentTypeScope="" ma:versionID="9f23f092ae9bb6ef5aa129986186edcf">
  <xsd:schema xmlns:xsd="http://www.w3.org/2001/XMLSchema" xmlns:xs="http://www.w3.org/2001/XMLSchema" xmlns:p="http://schemas.microsoft.com/office/2006/metadata/properties" xmlns:ns2="503ada0e-b424-4582-b5c5-0b3833c0373e" targetNamespace="http://schemas.microsoft.com/office/2006/metadata/properties" ma:root="true" ma:fieldsID="7cf259d7fbc6fd955882b133afd848d1" ns2:_="">
    <xsd:import namespace="503ada0e-b424-4582-b5c5-0b3833c037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ada0e-b424-4582-b5c5-0b3833c037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6D7AC8-6D12-4A1E-AF24-8FCE63C7F1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EC6149-9466-45CB-BB17-17EFBB4C3FB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F3E5334-45EE-4578-AD99-9693E92E1F33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28</Slides>
  <Notes>28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Simple Light</vt:lpstr>
      <vt:lpstr>PowerPoint Presentation</vt:lpstr>
      <vt:lpstr>PowerPoint Presentation</vt:lpstr>
      <vt:lpstr>Functional Specifications </vt:lpstr>
      <vt:lpstr>Functional Specifications </vt:lpstr>
      <vt:lpstr>Functional Specifications </vt:lpstr>
      <vt:lpstr>Functional Specifications </vt:lpstr>
      <vt:lpstr>Functional Specifications </vt:lpstr>
      <vt:lpstr>Functional Specifications </vt:lpstr>
      <vt:lpstr>Functional Specifications </vt:lpstr>
      <vt:lpstr>Mechanical Drawings </vt:lpstr>
      <vt:lpstr>Mechanical Drawings </vt:lpstr>
      <vt:lpstr>Mechanical Drawings </vt:lpstr>
      <vt:lpstr>Mechanical Drawings </vt:lpstr>
      <vt:lpstr>Mechanical Block Diagram</vt:lpstr>
      <vt:lpstr>Electrical Block Diagram</vt:lpstr>
      <vt:lpstr>Software/Firmware Diagram</vt:lpstr>
      <vt:lpstr>PCB Design - Upper PCB</vt:lpstr>
      <vt:lpstr>PCB Design - Lower PCB</vt:lpstr>
      <vt:lpstr>PCB Receipt</vt:lpstr>
      <vt:lpstr>Engineering Analyses List </vt:lpstr>
      <vt:lpstr>Total Mass Analysis</vt:lpstr>
      <vt:lpstr>Center of Mass Analysis</vt:lpstr>
      <vt:lpstr>Stress and Strain Analysis</vt:lpstr>
      <vt:lpstr>Power Capacity Analysis</vt:lpstr>
      <vt:lpstr>Project Demonstration Plan</vt:lpstr>
      <vt:lpstr>Project Status</vt:lpstr>
      <vt:lpstr>Winter Schedule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35</cp:revision>
  <dcterms:modified xsi:type="dcterms:W3CDTF">2019-01-29T20:14:25Z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0x010100168B8E54D2B748428D2A6F141D14D58D</vt:lpwstr>
  </property>
  <property fmtid="{D5CDD505-2E9C-101B-9397-08002B2CF9AE}" pid="3" name="AuthorIds_UIVersion_1024">
    <vt:lpwstr>13</vt:lpwstr>
  </property>
  <property fmtid="{D5CDD505-2E9C-101B-9397-08002B2CF9AE}" pid="4" name="AuthorIds_UIVersion_1536">
    <vt:lpwstr>13</vt:lpwstr>
  </property>
</Properties>
</file>