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4"/>
  </p:sldMasterIdLst>
  <p:notesMasterIdLst>
    <p:notesMasterId r:id="rId1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807C8E5-5983-4EFE-9E18-6B3E90759C73}">
  <a:tblStyle styleId="{B807C8E5-5983-4EFE-9E18-6B3E90759C73}"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4750943d34_0_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 name="Google Shape;66;g4750943d34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3c65eaab7_1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3c65eaab7_1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Joanna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3c65eaab7_1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3c65eaab7_1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Joanna</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3c65eaab7_1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3c65eaab7_1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Lorena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e76358974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e7635897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Lorena</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4750943d34_0_7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4750943d34_0_7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Leanna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3c65eaab7_1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3c65eaab7_1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Erin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3c65eaab7_1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3c65eaab7_1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Nick</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59c968ff1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59c968ff1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Joanna</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59c968ff15_2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59c968ff15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Nick</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59c968ff15_2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59c968ff15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Lorena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576dc95ded_1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576dc95ded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Leanna</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576dc95ded_1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576dc95ded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Erin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4750943d34_0_11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4750943d34_0_1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p2"/>
          <p:cNvSpPr/>
          <p:nvPr/>
        </p:nvSpPr>
        <p:spPr>
          <a:xfrm>
            <a:off x="38" y="50"/>
            <a:ext cx="9144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7" name="Google Shape;17;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9" name="Google Shape;19;p2"/>
          <p:cNvSpPr txBox="1"/>
          <p:nvPr/>
        </p:nvSpPr>
        <p:spPr>
          <a:xfrm>
            <a:off x="8472420" y="4663167"/>
            <a:ext cx="548700" cy="393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a:t>
            </a:fld>
            <a:endParaRPr/>
          </a:p>
        </p:txBody>
      </p:sp>
      <p:pic>
        <p:nvPicPr>
          <p:cNvPr id="20" name="Google Shape;20;p2"/>
          <p:cNvPicPr preferRelativeResize="0"/>
          <p:nvPr/>
        </p:nvPicPr>
        <p:blipFill>
          <a:blip r:embed="rId2">
            <a:alphaModFix amt="36000"/>
          </a:blip>
          <a:stretch>
            <a:fillRect/>
          </a:stretch>
        </p:blipFill>
        <p:spPr>
          <a:xfrm>
            <a:off x="0" y="0"/>
            <a:ext cx="9144000" cy="514348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3" name="Google Shape;23;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6" name="Google Shape;26;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7" name="Google Shape;2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2" name="Google Shape;32;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8" name="Google Shape;38;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9" name="Google Shape;39;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0"/>
        <p:cNvGrpSpPr/>
        <p:nvPr/>
      </p:nvGrpSpPr>
      <p:grpSpPr>
        <a:xfrm>
          <a:off x="0" y="0"/>
          <a:ext cx="0" cy="0"/>
          <a:chOff x="0" y="0"/>
          <a:chExt cx="0" cy="0"/>
        </a:xfrm>
      </p:grpSpPr>
      <p:sp>
        <p:nvSpPr>
          <p:cNvPr id="41" name="Google Shape;41;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2" name="Google Shape;42;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3"/>
        <p:cNvGrpSpPr/>
        <p:nvPr/>
      </p:nvGrpSpPr>
      <p:grpSpPr>
        <a:xfrm>
          <a:off x="0" y="0"/>
          <a:ext cx="0" cy="0"/>
          <a:chOff x="0" y="0"/>
          <a:chExt cx="0" cy="0"/>
        </a:xfrm>
      </p:grpSpPr>
      <p:sp>
        <p:nvSpPr>
          <p:cNvPr id="44" name="Google Shape;44;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6" name="Google Shape;46;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7" name="Google Shape;47;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8" name="Google Shape;4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4" name="Google Shape;54;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5" name="Google Shape;5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arge Graphic 1">
  <p:cSld name="TITLE_1_1_1_1">
    <p:spTree>
      <p:nvGrpSpPr>
        <p:cNvPr id="1" name="Shape 58"/>
        <p:cNvGrpSpPr/>
        <p:nvPr/>
      </p:nvGrpSpPr>
      <p:grpSpPr>
        <a:xfrm>
          <a:off x="0" y="0"/>
          <a:ext cx="0" cy="0"/>
          <a:chOff x="0" y="0"/>
          <a:chExt cx="0" cy="0"/>
        </a:xfrm>
      </p:grpSpPr>
      <p:sp>
        <p:nvSpPr>
          <p:cNvPr id="59" name="Google Shape;59;p13"/>
          <p:cNvSpPr/>
          <p:nvPr/>
        </p:nvSpPr>
        <p:spPr>
          <a:xfrm>
            <a:off x="0" y="0"/>
            <a:ext cx="9144000" cy="51435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0" name="Google Shape;60;p13"/>
          <p:cNvSpPr/>
          <p:nvPr/>
        </p:nvSpPr>
        <p:spPr>
          <a:xfrm>
            <a:off x="3237713" y="2410238"/>
            <a:ext cx="284700" cy="405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1" name="Google Shape;61;p13"/>
          <p:cNvPicPr preferRelativeResize="0"/>
          <p:nvPr/>
        </p:nvPicPr>
        <p:blipFill rotWithShape="1">
          <a:blip r:embed="rId2">
            <a:alphaModFix/>
          </a:blip>
          <a:srcRect l="65255" r="2677"/>
          <a:stretch/>
        </p:blipFill>
        <p:spPr>
          <a:xfrm>
            <a:off x="612731" y="1239000"/>
            <a:ext cx="2669251" cy="3297188"/>
          </a:xfrm>
          <a:prstGeom prst="rect">
            <a:avLst/>
          </a:prstGeom>
          <a:noFill/>
          <a:ln>
            <a:noFill/>
          </a:ln>
        </p:spPr>
      </p:pic>
      <p:pic>
        <p:nvPicPr>
          <p:cNvPr id="62" name="Google Shape;62;p13"/>
          <p:cNvPicPr preferRelativeResize="0"/>
          <p:nvPr/>
        </p:nvPicPr>
        <p:blipFill rotWithShape="1">
          <a:blip r:embed="rId2">
            <a:alphaModFix/>
          </a:blip>
          <a:srcRect l="57895" r="28753"/>
          <a:stretch/>
        </p:blipFill>
        <p:spPr>
          <a:xfrm>
            <a:off x="3281981" y="1239000"/>
            <a:ext cx="5229600" cy="3297188"/>
          </a:xfrm>
          <a:prstGeom prst="rect">
            <a:avLst/>
          </a:prstGeom>
          <a:noFill/>
          <a:ln>
            <a:noFill/>
          </a:ln>
        </p:spPr>
      </p:pic>
      <p:pic>
        <p:nvPicPr>
          <p:cNvPr id="63" name="Google Shape;63;p13"/>
          <p:cNvPicPr preferRelativeResize="0"/>
          <p:nvPr/>
        </p:nvPicPr>
        <p:blipFill rotWithShape="1">
          <a:blip r:embed="rId3">
            <a:alphaModFix amt="55000"/>
          </a:blip>
          <a:srcRect t="6523" b="9080"/>
          <a:stretch/>
        </p:blipFill>
        <p:spPr>
          <a:xfrm>
            <a:off x="0" y="0"/>
            <a:ext cx="9144000" cy="514349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pic>
        <p:nvPicPr>
          <p:cNvPr id="9" name="Google Shape;9;p1"/>
          <p:cNvPicPr preferRelativeResize="0"/>
          <p:nvPr/>
        </p:nvPicPr>
        <p:blipFill rotWithShape="1">
          <a:blip r:embed="rId14">
            <a:alphaModFix/>
          </a:blip>
          <a:srcRect t="20038" r="3006"/>
          <a:stretch/>
        </p:blipFill>
        <p:spPr>
          <a:xfrm>
            <a:off x="3282625" y="0"/>
            <a:ext cx="5861375" cy="2155375"/>
          </a:xfrm>
          <a:prstGeom prst="rect">
            <a:avLst/>
          </a:prstGeom>
          <a:noFill/>
          <a:ln>
            <a:noFill/>
          </a:ln>
        </p:spPr>
      </p:pic>
      <p:pic>
        <p:nvPicPr>
          <p:cNvPr id="10" name="Google Shape;10;p1"/>
          <p:cNvPicPr preferRelativeResize="0"/>
          <p:nvPr/>
        </p:nvPicPr>
        <p:blipFill rotWithShape="1">
          <a:blip r:embed="rId14">
            <a:alphaModFix/>
          </a:blip>
          <a:srcRect l="2357" r="43818"/>
          <a:stretch/>
        </p:blipFill>
        <p:spPr>
          <a:xfrm>
            <a:off x="0" y="-540200"/>
            <a:ext cx="5628626" cy="2695575"/>
          </a:xfrm>
          <a:prstGeom prst="rect">
            <a:avLst/>
          </a:prstGeom>
          <a:noFill/>
          <a:ln>
            <a:noFill/>
          </a:ln>
        </p:spPr>
      </p:pic>
      <p:pic>
        <p:nvPicPr>
          <p:cNvPr id="11" name="Google Shape;11;p1"/>
          <p:cNvPicPr preferRelativeResize="0"/>
          <p:nvPr/>
        </p:nvPicPr>
        <p:blipFill>
          <a:blip r:embed="rId15">
            <a:alphaModFix/>
          </a:blip>
          <a:stretch>
            <a:fillRect/>
          </a:stretch>
        </p:blipFill>
        <p:spPr>
          <a:xfrm>
            <a:off x="8514225" y="4594800"/>
            <a:ext cx="548700" cy="548700"/>
          </a:xfrm>
          <a:prstGeom prst="rect">
            <a:avLst/>
          </a:prstGeom>
          <a:noFill/>
          <a:ln>
            <a:noFill/>
          </a:ln>
        </p:spPr>
      </p:pic>
      <p:pic>
        <p:nvPicPr>
          <p:cNvPr id="12" name="Google Shape;12;p1"/>
          <p:cNvPicPr preferRelativeResize="0"/>
          <p:nvPr/>
        </p:nvPicPr>
        <p:blipFill rotWithShape="1">
          <a:blip r:embed="rId14">
            <a:alphaModFix/>
          </a:blip>
          <a:srcRect l="1300" r="43820"/>
          <a:stretch/>
        </p:blipFill>
        <p:spPr>
          <a:xfrm>
            <a:off x="0" y="3130375"/>
            <a:ext cx="9144000" cy="2695575"/>
          </a:xfrm>
          <a:prstGeom prst="rect">
            <a:avLst/>
          </a:prstGeom>
          <a:noFill/>
          <a:ln>
            <a:noFill/>
          </a:ln>
        </p:spPr>
      </p:pic>
      <p:pic>
        <p:nvPicPr>
          <p:cNvPr id="13" name="Google Shape;13;p1"/>
          <p:cNvPicPr preferRelativeResize="0"/>
          <p:nvPr/>
        </p:nvPicPr>
        <p:blipFill>
          <a:blip r:embed="rId16">
            <a:alphaModFix/>
          </a:blip>
          <a:stretch>
            <a:fillRect/>
          </a:stretch>
        </p:blipFill>
        <p:spPr>
          <a:xfrm>
            <a:off x="332650" y="3751825"/>
            <a:ext cx="1021000" cy="124492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hyperlink" Target="http://drive.google.com/file/d/1mMhNgruLjPfi5a5idxKcsPZxkQNfiD-M/view" TargetMode="External"/><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hyperlink" Target="http://drive.google.com/file/d/1pv2JJo5s89mecADn1Yqr9utks3vSmllb/view" TargetMode="External"/><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hyperlink" Target="http://drive.google.com/file/d/13j7Xypyfnl_eAW3uzK4SfVeRU9T2ixPH/view" TargetMode="External"/><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hyperlink" Target="http://drive.google.com/file/d/10BdePtCp9q_7j69l-AS_1m2gzbY7hsUV/view" TargetMode="External"/><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hyperlink" Target="http://drive.google.com/file/d/1CykQCiPcx9kgLQuvEf-8T3yrOJ2lhKnD/view" TargetMode="External"/><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4"/>
          <p:cNvSpPr txBox="1"/>
          <p:nvPr/>
        </p:nvSpPr>
        <p:spPr>
          <a:xfrm>
            <a:off x="722075" y="261450"/>
            <a:ext cx="6918900" cy="1229100"/>
          </a:xfrm>
          <a:prstGeom prst="rect">
            <a:avLst/>
          </a:prstGeom>
          <a:noFill/>
          <a:ln>
            <a:noFill/>
          </a:ln>
        </p:spPr>
        <p:txBody>
          <a:bodyPr spcFirstLastPara="1" wrap="square" lIns="91425" tIns="91425" rIns="91425" bIns="91425" anchor="t" anchorCtr="0">
            <a:noAutofit/>
          </a:bodyPr>
          <a:lstStyle/>
          <a:p>
            <a:pPr marL="0" lvl="0" indent="0" algn="ctr" rtl="0">
              <a:lnSpc>
                <a:spcPct val="120000"/>
              </a:lnSpc>
              <a:spcBef>
                <a:spcPts val="0"/>
              </a:spcBef>
              <a:spcAft>
                <a:spcPts val="0"/>
              </a:spcAft>
              <a:buNone/>
            </a:pPr>
            <a:r>
              <a:rPr lang="en" sz="3600">
                <a:solidFill>
                  <a:schemeClr val="dk1"/>
                </a:solidFill>
                <a:latin typeface="Calibri"/>
                <a:ea typeface="Calibri"/>
                <a:cs typeface="Calibri"/>
                <a:sym typeface="Calibri"/>
              </a:rPr>
              <a:t>The Robo-Medics</a:t>
            </a:r>
            <a:endParaRPr sz="3600">
              <a:solidFill>
                <a:schemeClr val="dk1"/>
              </a:solidFill>
              <a:latin typeface="Calibri"/>
              <a:ea typeface="Calibri"/>
              <a:cs typeface="Calibri"/>
              <a:sym typeface="Calibri"/>
            </a:endParaRPr>
          </a:p>
          <a:p>
            <a:pPr marL="0" lvl="0" indent="0" algn="ctr" rtl="0">
              <a:lnSpc>
                <a:spcPct val="120000"/>
              </a:lnSpc>
              <a:spcBef>
                <a:spcPts val="0"/>
              </a:spcBef>
              <a:spcAft>
                <a:spcPts val="0"/>
              </a:spcAft>
              <a:buNone/>
            </a:pPr>
            <a:r>
              <a:rPr lang="en" sz="2400">
                <a:solidFill>
                  <a:schemeClr val="dk1"/>
                </a:solidFill>
                <a:latin typeface="Calibri"/>
                <a:ea typeface="Calibri"/>
                <a:cs typeface="Calibri"/>
                <a:sym typeface="Calibri"/>
              </a:rPr>
              <a:t>Design Review 3.1</a:t>
            </a:r>
            <a:endParaRPr sz="2400">
              <a:solidFill>
                <a:schemeClr val="dk1"/>
              </a:solidFill>
              <a:latin typeface="Calibri"/>
              <a:ea typeface="Calibri"/>
              <a:cs typeface="Calibri"/>
              <a:sym typeface="Calibri"/>
            </a:endParaRPr>
          </a:p>
          <a:p>
            <a:pPr marL="0" lvl="0" indent="0" algn="ctr" rtl="0">
              <a:lnSpc>
                <a:spcPct val="120000"/>
              </a:lnSpc>
              <a:spcBef>
                <a:spcPts val="0"/>
              </a:spcBef>
              <a:spcAft>
                <a:spcPts val="0"/>
              </a:spcAft>
              <a:buNone/>
            </a:pPr>
            <a:r>
              <a:rPr lang="en" sz="1800">
                <a:solidFill>
                  <a:schemeClr val="dk1"/>
                </a:solidFill>
                <a:latin typeface="Calibri"/>
                <a:ea typeface="Calibri"/>
                <a:cs typeface="Calibri"/>
                <a:sym typeface="Calibri"/>
              </a:rPr>
              <a:t>May 14th, 2019</a:t>
            </a:r>
            <a:endParaRPr sz="1800">
              <a:solidFill>
                <a:schemeClr val="dk1"/>
              </a:solidFill>
              <a:latin typeface="Calibri"/>
              <a:ea typeface="Calibri"/>
              <a:cs typeface="Calibri"/>
              <a:sym typeface="Calibri"/>
            </a:endParaRPr>
          </a:p>
          <a:p>
            <a:pPr marL="0" lvl="0" indent="0" algn="ctr" rtl="0">
              <a:lnSpc>
                <a:spcPct val="120000"/>
              </a:lnSpc>
              <a:spcBef>
                <a:spcPts val="0"/>
              </a:spcBef>
              <a:spcAft>
                <a:spcPts val="0"/>
              </a:spcAft>
              <a:buNone/>
            </a:pPr>
            <a:endParaRPr sz="59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100">
              <a:solidFill>
                <a:schemeClr val="dk1"/>
              </a:solidFill>
            </a:endParaRPr>
          </a:p>
        </p:txBody>
      </p:sp>
      <p:sp>
        <p:nvSpPr>
          <p:cNvPr id="69" name="Google Shape;69;p14"/>
          <p:cNvSpPr txBox="1"/>
          <p:nvPr/>
        </p:nvSpPr>
        <p:spPr>
          <a:xfrm>
            <a:off x="1158900" y="2049638"/>
            <a:ext cx="5793300" cy="11703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 sz="1800"/>
              <a:t>Joanna Dickinson</a:t>
            </a:r>
            <a:endParaRPr sz="1800"/>
          </a:p>
          <a:p>
            <a:pPr marL="0" lvl="0" indent="0" algn="l" rtl="0">
              <a:lnSpc>
                <a:spcPct val="120000"/>
              </a:lnSpc>
              <a:spcBef>
                <a:spcPts val="0"/>
              </a:spcBef>
              <a:spcAft>
                <a:spcPts val="0"/>
              </a:spcAft>
              <a:buNone/>
            </a:pPr>
            <a:r>
              <a:rPr lang="en" sz="1800"/>
              <a:t>Lorena Ferreira</a:t>
            </a:r>
            <a:endParaRPr sz="1800"/>
          </a:p>
          <a:p>
            <a:pPr marL="0" lvl="0" indent="0" algn="l" rtl="0">
              <a:lnSpc>
                <a:spcPct val="120000"/>
              </a:lnSpc>
              <a:spcBef>
                <a:spcPts val="0"/>
              </a:spcBef>
              <a:spcAft>
                <a:spcPts val="0"/>
              </a:spcAft>
              <a:buNone/>
            </a:pPr>
            <a:r>
              <a:rPr lang="en" sz="1800"/>
              <a:t>Erin Okuna</a:t>
            </a:r>
            <a:endParaRPr sz="1800"/>
          </a:p>
          <a:p>
            <a:pPr marL="0" lvl="0" indent="0" algn="l" rtl="0">
              <a:lnSpc>
                <a:spcPct val="120000"/>
              </a:lnSpc>
              <a:spcBef>
                <a:spcPts val="0"/>
              </a:spcBef>
              <a:spcAft>
                <a:spcPts val="0"/>
              </a:spcAft>
              <a:buNone/>
            </a:pPr>
            <a:r>
              <a:rPr lang="en" sz="1800"/>
              <a:t>Nick Sharp</a:t>
            </a:r>
            <a:endParaRPr sz="1800"/>
          </a:p>
          <a:p>
            <a:pPr marL="0" lvl="0" indent="0" algn="l" rtl="0">
              <a:lnSpc>
                <a:spcPct val="120000"/>
              </a:lnSpc>
              <a:spcBef>
                <a:spcPts val="0"/>
              </a:spcBef>
              <a:spcAft>
                <a:spcPts val="0"/>
              </a:spcAft>
              <a:buNone/>
            </a:pPr>
            <a:r>
              <a:rPr lang="en" sz="1800"/>
              <a:t>Leanna Temple</a:t>
            </a:r>
            <a:endParaRPr sz="1800"/>
          </a:p>
          <a:p>
            <a:pPr marL="0" lvl="0" indent="0" algn="ctr" rtl="0">
              <a:lnSpc>
                <a:spcPct val="120000"/>
              </a:lnSpc>
              <a:spcBef>
                <a:spcPts val="0"/>
              </a:spcBef>
              <a:spcAft>
                <a:spcPts val="0"/>
              </a:spcAft>
              <a:buNone/>
            </a:pPr>
            <a:endParaRPr sz="1100">
              <a:solidFill>
                <a:schemeClr val="dk1"/>
              </a:solidFill>
            </a:endParaRPr>
          </a:p>
        </p:txBody>
      </p:sp>
      <p:pic>
        <p:nvPicPr>
          <p:cNvPr id="70" name="Google Shape;70;p14"/>
          <p:cNvPicPr preferRelativeResize="0"/>
          <p:nvPr/>
        </p:nvPicPr>
        <p:blipFill rotWithShape="1">
          <a:blip r:embed="rId3">
            <a:alphaModFix/>
          </a:blip>
          <a:srcRect r="14155" b="44693"/>
          <a:stretch/>
        </p:blipFill>
        <p:spPr>
          <a:xfrm>
            <a:off x="4666471" y="551613"/>
            <a:ext cx="3233374" cy="41663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5"/>
          <p:cNvSpPr txBox="1">
            <a:spLocks noGrp="1"/>
          </p:cNvSpPr>
          <p:nvPr>
            <p:ph type="title" idx="4294967295"/>
          </p:nvPr>
        </p:nvSpPr>
        <p:spPr>
          <a:xfrm>
            <a:off x="311688" y="1524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4A86E8"/>
                </a:solidFill>
              </a:rPr>
              <a:t>Functional Specifications </a:t>
            </a:r>
            <a:endParaRPr sz="3000">
              <a:solidFill>
                <a:srgbClr val="4A86E8"/>
              </a:solidFill>
            </a:endParaRPr>
          </a:p>
        </p:txBody>
      </p:sp>
      <p:graphicFrame>
        <p:nvGraphicFramePr>
          <p:cNvPr id="76" name="Google Shape;76;p15"/>
          <p:cNvGraphicFramePr/>
          <p:nvPr/>
        </p:nvGraphicFramePr>
        <p:xfrm>
          <a:off x="311700" y="1373000"/>
          <a:ext cx="7669350" cy="2464625"/>
        </p:xfrm>
        <a:graphic>
          <a:graphicData uri="http://schemas.openxmlformats.org/drawingml/2006/table">
            <a:tbl>
              <a:tblPr>
                <a:noFill/>
                <a:tableStyleId>{B807C8E5-5983-4EFE-9E18-6B3E90759C73}</a:tableStyleId>
              </a:tblPr>
              <a:tblGrid>
                <a:gridCol w="533750">
                  <a:extLst>
                    <a:ext uri="{9D8B030D-6E8A-4147-A177-3AD203B41FA5}">
                      <a16:colId xmlns:a16="http://schemas.microsoft.com/office/drawing/2014/main" val="20000"/>
                    </a:ext>
                  </a:extLst>
                </a:gridCol>
                <a:gridCol w="5109950">
                  <a:extLst>
                    <a:ext uri="{9D8B030D-6E8A-4147-A177-3AD203B41FA5}">
                      <a16:colId xmlns:a16="http://schemas.microsoft.com/office/drawing/2014/main" val="20001"/>
                    </a:ext>
                  </a:extLst>
                </a:gridCol>
                <a:gridCol w="2025650">
                  <a:extLst>
                    <a:ext uri="{9D8B030D-6E8A-4147-A177-3AD203B41FA5}">
                      <a16:colId xmlns:a16="http://schemas.microsoft.com/office/drawing/2014/main" val="20002"/>
                    </a:ext>
                  </a:extLst>
                </a:gridCol>
              </a:tblGrid>
              <a:tr h="208750">
                <a:tc>
                  <a:txBody>
                    <a:bodyPr/>
                    <a:lstStyle/>
                    <a:p>
                      <a:pPr marL="0" lvl="0" indent="0" algn="l" rtl="0">
                        <a:lnSpc>
                          <a:spcPct val="120000"/>
                        </a:lnSpc>
                        <a:spcBef>
                          <a:spcPts val="0"/>
                        </a:spcBef>
                        <a:spcAft>
                          <a:spcPts val="0"/>
                        </a:spcAft>
                        <a:buNone/>
                      </a:pPr>
                      <a:r>
                        <a:rPr lang="en" sz="900" b="1"/>
                        <a:t>Spec ID</a:t>
                      </a:r>
                      <a:endParaRPr sz="9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tc>
                  <a:txBody>
                    <a:bodyPr/>
                    <a:lstStyle/>
                    <a:p>
                      <a:pPr marL="0" lvl="0" indent="0" algn="l" rtl="0">
                        <a:lnSpc>
                          <a:spcPct val="120000"/>
                        </a:lnSpc>
                        <a:spcBef>
                          <a:spcPts val="0"/>
                        </a:spcBef>
                        <a:spcAft>
                          <a:spcPts val="0"/>
                        </a:spcAft>
                        <a:buNone/>
                      </a:pPr>
                      <a:r>
                        <a:rPr lang="en" sz="900" b="1"/>
                        <a:t>Specification</a:t>
                      </a:r>
                      <a:endParaRPr sz="9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tc>
                  <a:txBody>
                    <a:bodyPr/>
                    <a:lstStyle/>
                    <a:p>
                      <a:pPr marL="0" lvl="0" indent="0" algn="l" rtl="0">
                        <a:lnSpc>
                          <a:spcPct val="120000"/>
                        </a:lnSpc>
                        <a:spcBef>
                          <a:spcPts val="0"/>
                        </a:spcBef>
                        <a:spcAft>
                          <a:spcPts val="0"/>
                        </a:spcAft>
                        <a:buNone/>
                      </a:pPr>
                      <a:r>
                        <a:rPr lang="en" sz="900" b="1"/>
                        <a:t>Status</a:t>
                      </a:r>
                      <a:endParaRPr sz="9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520400">
                <a:tc>
                  <a:txBody>
                    <a:bodyPr/>
                    <a:lstStyle/>
                    <a:p>
                      <a:pPr marL="0" lvl="0" indent="0" algn="l" rtl="0">
                        <a:lnSpc>
                          <a:spcPct val="120000"/>
                        </a:lnSpc>
                        <a:spcBef>
                          <a:spcPts val="0"/>
                        </a:spcBef>
                        <a:spcAft>
                          <a:spcPts val="0"/>
                        </a:spcAft>
                        <a:buNone/>
                      </a:pPr>
                      <a:r>
                        <a:rPr lang="en" sz="900"/>
                        <a:t>S-01</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900" b="1">
                          <a:solidFill>
                            <a:schemeClr val="dk1"/>
                          </a:solidFill>
                        </a:rPr>
                        <a:t>Weight - </a:t>
                      </a:r>
                      <a:endParaRPr sz="900" b="1">
                        <a:solidFill>
                          <a:schemeClr val="dk1"/>
                        </a:solidFill>
                      </a:endParaRPr>
                    </a:p>
                    <a:p>
                      <a:pPr marL="0" lvl="0" indent="0" algn="l" rtl="0">
                        <a:lnSpc>
                          <a:spcPct val="120000"/>
                        </a:lnSpc>
                        <a:spcBef>
                          <a:spcPts val="0"/>
                        </a:spcBef>
                        <a:spcAft>
                          <a:spcPts val="0"/>
                        </a:spcAft>
                        <a:buNone/>
                      </a:pPr>
                      <a:r>
                        <a:rPr lang="en" sz="900">
                          <a:solidFill>
                            <a:schemeClr val="dk1"/>
                          </a:solidFill>
                        </a:rPr>
                        <a:t>The entire pill bot should weigh no more than 45 lbs and shall weigh no more than 60 lbs. </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800"/>
                        <a:t>Assembled system weighs  44 lbs</a:t>
                      </a:r>
                      <a:endParaRPr sz="900">
                        <a:highlight>
                          <a:srgbClr val="FFFF00"/>
                        </a:highlight>
                      </a:endParaRPr>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1"/>
                  </a:ext>
                </a:extLst>
              </a:tr>
              <a:tr h="733325">
                <a:tc>
                  <a:txBody>
                    <a:bodyPr/>
                    <a:lstStyle/>
                    <a:p>
                      <a:pPr marL="0" lvl="0" indent="0" algn="l" rtl="0">
                        <a:lnSpc>
                          <a:spcPct val="120000"/>
                        </a:lnSpc>
                        <a:spcBef>
                          <a:spcPts val="0"/>
                        </a:spcBef>
                        <a:spcAft>
                          <a:spcPts val="0"/>
                        </a:spcAft>
                        <a:buNone/>
                      </a:pPr>
                      <a:r>
                        <a:rPr lang="en" sz="900"/>
                        <a:t>S-02</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900" b="1">
                          <a:solidFill>
                            <a:schemeClr val="dk1"/>
                          </a:solidFill>
                        </a:rPr>
                        <a:t>Dimensions -</a:t>
                      </a:r>
                      <a:endParaRPr sz="900" b="1">
                        <a:solidFill>
                          <a:schemeClr val="dk1"/>
                        </a:solidFill>
                      </a:endParaRPr>
                    </a:p>
                    <a:p>
                      <a:pPr marL="0" lvl="0" indent="0" algn="l" rtl="0">
                        <a:lnSpc>
                          <a:spcPct val="120000"/>
                        </a:lnSpc>
                        <a:spcBef>
                          <a:spcPts val="0"/>
                        </a:spcBef>
                        <a:spcAft>
                          <a:spcPts val="0"/>
                        </a:spcAft>
                        <a:buNone/>
                      </a:pPr>
                      <a:r>
                        <a:rPr lang="en" sz="900">
                          <a:solidFill>
                            <a:schemeClr val="dk1"/>
                          </a:solidFill>
                        </a:rPr>
                        <a:t>The Pill Bot structure should measure no greater than 20’’x 20’’x 38’’ and shall measure no greater than 24’’x 24’’x 40’’ (BxWxH).</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ctr" rtl="0">
                        <a:lnSpc>
                          <a:spcPct val="115000"/>
                        </a:lnSpc>
                        <a:spcBef>
                          <a:spcPts val="0"/>
                        </a:spcBef>
                        <a:spcAft>
                          <a:spcPts val="0"/>
                        </a:spcAft>
                        <a:buClr>
                          <a:schemeClr val="dk1"/>
                        </a:buClr>
                        <a:buSzPts val="1100"/>
                        <a:buFont typeface="Arial"/>
                        <a:buNone/>
                      </a:pPr>
                      <a:r>
                        <a:rPr lang="en" sz="800"/>
                        <a:t>Assembled system measures  </a:t>
                      </a:r>
                      <a:endParaRPr sz="800"/>
                    </a:p>
                    <a:p>
                      <a:pPr marL="0" lvl="0" indent="0" algn="ctr" rtl="0">
                        <a:lnSpc>
                          <a:spcPct val="115000"/>
                        </a:lnSpc>
                        <a:spcBef>
                          <a:spcPts val="0"/>
                        </a:spcBef>
                        <a:spcAft>
                          <a:spcPts val="0"/>
                        </a:spcAft>
                        <a:buNone/>
                      </a:pPr>
                      <a:r>
                        <a:rPr lang="en" sz="800"/>
                        <a:t>22” x 18” x 33”. </a:t>
                      </a:r>
                      <a:endParaRPr sz="900">
                        <a:highlight>
                          <a:srgbClr val="FFFF00"/>
                        </a:highlight>
                      </a:endParaRPr>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2"/>
                  </a:ext>
                </a:extLst>
              </a:tr>
              <a:tr h="697825">
                <a:tc>
                  <a:txBody>
                    <a:bodyPr/>
                    <a:lstStyle/>
                    <a:p>
                      <a:pPr marL="0" lvl="0" indent="0" algn="l" rtl="0">
                        <a:lnSpc>
                          <a:spcPct val="120000"/>
                        </a:lnSpc>
                        <a:spcBef>
                          <a:spcPts val="0"/>
                        </a:spcBef>
                        <a:spcAft>
                          <a:spcPts val="0"/>
                        </a:spcAft>
                        <a:buNone/>
                      </a:pPr>
                      <a:r>
                        <a:rPr lang="en" sz="900"/>
                        <a:t>S-03</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Clr>
                          <a:schemeClr val="dk1"/>
                        </a:buClr>
                        <a:buSzPts val="1100"/>
                        <a:buFont typeface="Arial"/>
                        <a:buNone/>
                      </a:pPr>
                      <a:r>
                        <a:rPr lang="en" sz="900" b="1">
                          <a:solidFill>
                            <a:schemeClr val="dk1"/>
                          </a:solidFill>
                        </a:rPr>
                        <a:t>Capacity - </a:t>
                      </a:r>
                      <a:endParaRPr sz="900" b="1">
                        <a:solidFill>
                          <a:schemeClr val="dk1"/>
                        </a:solidFill>
                      </a:endParaRPr>
                    </a:p>
                    <a:p>
                      <a:pPr marL="0" lvl="0" indent="0" algn="l" rtl="0">
                        <a:lnSpc>
                          <a:spcPct val="120000"/>
                        </a:lnSpc>
                        <a:spcBef>
                          <a:spcPts val="0"/>
                        </a:spcBef>
                        <a:spcAft>
                          <a:spcPts val="0"/>
                        </a:spcAft>
                        <a:buClr>
                          <a:schemeClr val="dk1"/>
                        </a:buClr>
                        <a:buSzPts val="1100"/>
                        <a:buFont typeface="Arial"/>
                        <a:buNone/>
                      </a:pPr>
                      <a:r>
                        <a:rPr lang="en" sz="900">
                          <a:solidFill>
                            <a:schemeClr val="dk1"/>
                          </a:solidFill>
                        </a:rPr>
                        <a:t>The lockbox should have the capacity to hold 24 separate medication assignments and shall have the capacity to hold 12 separate medication assignments. </a:t>
                      </a:r>
                      <a:endParaRPr sz="900">
                        <a:solidFill>
                          <a:schemeClr val="dk1"/>
                        </a:solidFill>
                      </a:endParaRPr>
                    </a:p>
                    <a:p>
                      <a:pPr marL="0" lvl="0" indent="0" algn="l" rtl="0">
                        <a:lnSpc>
                          <a:spcPct val="120000"/>
                        </a:lnSpc>
                        <a:spcBef>
                          <a:spcPts val="0"/>
                        </a:spcBef>
                        <a:spcAft>
                          <a:spcPts val="0"/>
                        </a:spcAft>
                        <a:buNone/>
                      </a:pP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900"/>
                        <a:t>Lockbox has the capacity to hold 14 separate medication assignments.</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3"/>
                  </a:ext>
                </a:extLst>
              </a:tr>
            </a:tbl>
          </a:graphicData>
        </a:graphic>
      </p:graphicFrame>
      <p:sp>
        <p:nvSpPr>
          <p:cNvPr id="77" name="Google Shape;77;p15"/>
          <p:cNvSpPr txBox="1"/>
          <p:nvPr/>
        </p:nvSpPr>
        <p:spPr>
          <a:xfrm>
            <a:off x="194725" y="908050"/>
            <a:ext cx="2654400" cy="28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4A86E8"/>
                </a:solidFill>
              </a:rPr>
              <a:t>Size</a:t>
            </a:r>
            <a:endParaRPr sz="1800">
              <a:solidFill>
                <a:srgbClr val="4A86E8"/>
              </a:solidFill>
            </a:endParaRPr>
          </a:p>
        </p:txBody>
      </p:sp>
      <p:sp>
        <p:nvSpPr>
          <p:cNvPr id="78" name="Google Shape;78;p15"/>
          <p:cNvSpPr txBox="1"/>
          <p:nvPr/>
        </p:nvSpPr>
        <p:spPr>
          <a:xfrm>
            <a:off x="217525" y="594825"/>
            <a:ext cx="6582900" cy="22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a:t>
            </a:r>
            <a:r>
              <a:rPr lang="en" sz="700"/>
              <a:t> </a:t>
            </a:r>
            <a:r>
              <a:rPr lang="en" sz="700" b="1"/>
              <a:t>Passed specs are in highlighted in </a:t>
            </a:r>
            <a:r>
              <a:rPr lang="en" sz="700" b="1">
                <a:solidFill>
                  <a:srgbClr val="00FF00"/>
                </a:solidFill>
              </a:rPr>
              <a:t>green</a:t>
            </a:r>
            <a:r>
              <a:rPr lang="en" sz="700" b="1"/>
              <a:t>, partial pass in </a:t>
            </a:r>
            <a:r>
              <a:rPr lang="en" sz="700" b="1">
                <a:solidFill>
                  <a:srgbClr val="FF9900"/>
                </a:solidFill>
              </a:rPr>
              <a:t>orange</a:t>
            </a:r>
            <a:r>
              <a:rPr lang="en" sz="700" b="1"/>
              <a:t>, failed specs in </a:t>
            </a:r>
            <a:r>
              <a:rPr lang="en" sz="700" b="1">
                <a:solidFill>
                  <a:srgbClr val="CC0000"/>
                </a:solidFill>
              </a:rPr>
              <a:t>red</a:t>
            </a:r>
            <a:endParaRPr sz="700" b="1">
              <a:solidFill>
                <a:srgbClr val="CC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a:spLocks noGrp="1"/>
          </p:cNvSpPr>
          <p:nvPr>
            <p:ph type="title" idx="4294967295"/>
          </p:nvPr>
        </p:nvSpPr>
        <p:spPr>
          <a:xfrm>
            <a:off x="311688" y="1524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4A86E8"/>
                </a:solidFill>
              </a:rPr>
              <a:t>Functional Specifications </a:t>
            </a:r>
            <a:endParaRPr sz="3000">
              <a:solidFill>
                <a:srgbClr val="4A86E8"/>
              </a:solidFill>
            </a:endParaRPr>
          </a:p>
        </p:txBody>
      </p:sp>
      <p:graphicFrame>
        <p:nvGraphicFramePr>
          <p:cNvPr id="84" name="Google Shape;84;p16"/>
          <p:cNvGraphicFramePr/>
          <p:nvPr/>
        </p:nvGraphicFramePr>
        <p:xfrm>
          <a:off x="229050" y="1359300"/>
          <a:ext cx="8168075" cy="2455300"/>
        </p:xfrm>
        <a:graphic>
          <a:graphicData uri="http://schemas.openxmlformats.org/drawingml/2006/table">
            <a:tbl>
              <a:tblPr>
                <a:noFill/>
                <a:tableStyleId>{B807C8E5-5983-4EFE-9E18-6B3E90759C73}</a:tableStyleId>
              </a:tblPr>
              <a:tblGrid>
                <a:gridCol w="505475">
                  <a:extLst>
                    <a:ext uri="{9D8B030D-6E8A-4147-A177-3AD203B41FA5}">
                      <a16:colId xmlns:a16="http://schemas.microsoft.com/office/drawing/2014/main" val="20000"/>
                    </a:ext>
                  </a:extLst>
                </a:gridCol>
                <a:gridCol w="5356075">
                  <a:extLst>
                    <a:ext uri="{9D8B030D-6E8A-4147-A177-3AD203B41FA5}">
                      <a16:colId xmlns:a16="http://schemas.microsoft.com/office/drawing/2014/main" val="20001"/>
                    </a:ext>
                  </a:extLst>
                </a:gridCol>
                <a:gridCol w="2306525">
                  <a:extLst>
                    <a:ext uri="{9D8B030D-6E8A-4147-A177-3AD203B41FA5}">
                      <a16:colId xmlns:a16="http://schemas.microsoft.com/office/drawing/2014/main" val="20002"/>
                    </a:ext>
                  </a:extLst>
                </a:gridCol>
              </a:tblGrid>
              <a:tr h="421825">
                <a:tc>
                  <a:txBody>
                    <a:bodyPr/>
                    <a:lstStyle/>
                    <a:p>
                      <a:pPr marL="0" lvl="0" indent="0" algn="l" rtl="0">
                        <a:lnSpc>
                          <a:spcPct val="120000"/>
                        </a:lnSpc>
                        <a:spcBef>
                          <a:spcPts val="0"/>
                        </a:spcBef>
                        <a:spcAft>
                          <a:spcPts val="0"/>
                        </a:spcAft>
                        <a:buNone/>
                      </a:pPr>
                      <a:r>
                        <a:rPr lang="en" sz="900" b="1"/>
                        <a:t>Spec ID</a:t>
                      </a:r>
                      <a:endParaRPr sz="9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tc>
                  <a:txBody>
                    <a:bodyPr/>
                    <a:lstStyle/>
                    <a:p>
                      <a:pPr marL="0" lvl="0" indent="0" algn="l" rtl="0">
                        <a:lnSpc>
                          <a:spcPct val="120000"/>
                        </a:lnSpc>
                        <a:spcBef>
                          <a:spcPts val="0"/>
                        </a:spcBef>
                        <a:spcAft>
                          <a:spcPts val="0"/>
                        </a:spcAft>
                        <a:buNone/>
                      </a:pPr>
                      <a:r>
                        <a:rPr lang="en" sz="900" b="1"/>
                        <a:t>Requirement</a:t>
                      </a:r>
                      <a:endParaRPr sz="9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tc>
                  <a:txBody>
                    <a:bodyPr/>
                    <a:lstStyle/>
                    <a:p>
                      <a:pPr marL="0" lvl="0" indent="0" algn="l" rtl="0">
                        <a:lnSpc>
                          <a:spcPct val="120000"/>
                        </a:lnSpc>
                        <a:spcBef>
                          <a:spcPts val="0"/>
                        </a:spcBef>
                        <a:spcAft>
                          <a:spcPts val="0"/>
                        </a:spcAft>
                        <a:buNone/>
                      </a:pPr>
                      <a:r>
                        <a:rPr lang="en" sz="900" b="1"/>
                        <a:t>Status</a:t>
                      </a:r>
                      <a:endParaRPr sz="9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533325">
                <a:tc>
                  <a:txBody>
                    <a:bodyPr/>
                    <a:lstStyle/>
                    <a:p>
                      <a:pPr marL="0" lvl="0" indent="0" algn="l" rtl="0">
                        <a:lnSpc>
                          <a:spcPct val="120000"/>
                        </a:lnSpc>
                        <a:spcBef>
                          <a:spcPts val="0"/>
                        </a:spcBef>
                        <a:spcAft>
                          <a:spcPts val="0"/>
                        </a:spcAft>
                        <a:buNone/>
                      </a:pPr>
                      <a:r>
                        <a:rPr lang="en" sz="900"/>
                        <a:t>M-01</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900" b="1">
                          <a:solidFill>
                            <a:schemeClr val="dk1"/>
                          </a:solidFill>
                        </a:rPr>
                        <a:t>Stability</a:t>
                      </a:r>
                      <a:r>
                        <a:rPr lang="en" sz="900">
                          <a:solidFill>
                            <a:schemeClr val="dk1"/>
                          </a:solidFill>
                        </a:rPr>
                        <a:t> - </a:t>
                      </a:r>
                      <a:endParaRPr sz="900">
                        <a:solidFill>
                          <a:schemeClr val="dk1"/>
                        </a:solidFill>
                      </a:endParaRPr>
                    </a:p>
                    <a:p>
                      <a:pPr marL="0" lvl="0" indent="0" algn="l" rtl="0">
                        <a:lnSpc>
                          <a:spcPct val="120000"/>
                        </a:lnSpc>
                        <a:spcBef>
                          <a:spcPts val="0"/>
                        </a:spcBef>
                        <a:spcAft>
                          <a:spcPts val="0"/>
                        </a:spcAft>
                        <a:buNone/>
                      </a:pPr>
                      <a:r>
                        <a:rPr lang="en" sz="900">
                          <a:solidFill>
                            <a:schemeClr val="dk1"/>
                          </a:solidFill>
                        </a:rPr>
                        <a:t>The system, moving at 1.5 ft/s and turning at 0.5 ft/s, shall support a load of at least 45 lbs without tipping, and should support a load of at least 60 lbs without tipping.</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800">
                          <a:solidFill>
                            <a:schemeClr val="dk1"/>
                          </a:solidFill>
                        </a:rPr>
                        <a:t>The system travels at 2.13 ft/s and turns at 1.1 ft/s without any sign of tipping,</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1"/>
                  </a:ext>
                </a:extLst>
              </a:tr>
              <a:tr h="638950">
                <a:tc>
                  <a:txBody>
                    <a:bodyPr/>
                    <a:lstStyle/>
                    <a:p>
                      <a:pPr marL="0" lvl="0" indent="0" algn="l" rtl="0">
                        <a:lnSpc>
                          <a:spcPct val="120000"/>
                        </a:lnSpc>
                        <a:spcBef>
                          <a:spcPts val="0"/>
                        </a:spcBef>
                        <a:spcAft>
                          <a:spcPts val="0"/>
                        </a:spcAft>
                        <a:buNone/>
                      </a:pPr>
                      <a:r>
                        <a:rPr lang="en" sz="900"/>
                        <a:t>M-02</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900" b="1">
                          <a:solidFill>
                            <a:schemeClr val="dk1"/>
                          </a:solidFill>
                        </a:rPr>
                        <a:t>Turning Radius - </a:t>
                      </a:r>
                      <a:endParaRPr sz="900" b="1">
                        <a:solidFill>
                          <a:schemeClr val="dk1"/>
                        </a:solidFill>
                      </a:endParaRPr>
                    </a:p>
                    <a:p>
                      <a:pPr marL="0" lvl="0" indent="0" algn="l" rtl="0">
                        <a:lnSpc>
                          <a:spcPct val="120000"/>
                        </a:lnSpc>
                        <a:spcBef>
                          <a:spcPts val="0"/>
                        </a:spcBef>
                        <a:spcAft>
                          <a:spcPts val="0"/>
                        </a:spcAft>
                        <a:buNone/>
                      </a:pPr>
                      <a:r>
                        <a:rPr lang="en" sz="900">
                          <a:solidFill>
                            <a:schemeClr val="dk1"/>
                          </a:solidFill>
                        </a:rPr>
                        <a:t>The system shall have a minimum turning radius of 2 ft while traveling at approximately 0.5 ft/s, and should have a have a minimum turning radius of 0 ft while traveling at approximately 0.5 ft/s.</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15000"/>
                        </a:lnSpc>
                        <a:spcBef>
                          <a:spcPts val="0"/>
                        </a:spcBef>
                        <a:spcAft>
                          <a:spcPts val="0"/>
                        </a:spcAft>
                        <a:buClr>
                          <a:schemeClr val="dk1"/>
                        </a:buClr>
                        <a:buSzPts val="1100"/>
                        <a:buFont typeface="Arial"/>
                        <a:buNone/>
                      </a:pPr>
                      <a:r>
                        <a:rPr lang="en" sz="800">
                          <a:solidFill>
                            <a:schemeClr val="dk1"/>
                          </a:solidFill>
                        </a:rPr>
                        <a:t>The turning radius of the system is 1’5” at 1.1ft/s</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2"/>
                  </a:ext>
                </a:extLst>
              </a:tr>
              <a:tr h="652800">
                <a:tc>
                  <a:txBody>
                    <a:bodyPr/>
                    <a:lstStyle/>
                    <a:p>
                      <a:pPr marL="0" lvl="0" indent="0" algn="l" rtl="0">
                        <a:lnSpc>
                          <a:spcPct val="120000"/>
                        </a:lnSpc>
                        <a:spcBef>
                          <a:spcPts val="0"/>
                        </a:spcBef>
                        <a:spcAft>
                          <a:spcPts val="0"/>
                        </a:spcAft>
                        <a:buNone/>
                      </a:pPr>
                      <a:r>
                        <a:rPr lang="en" sz="900"/>
                        <a:t>M-03</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Clr>
                          <a:schemeClr val="dk1"/>
                        </a:buClr>
                        <a:buSzPts val="1100"/>
                        <a:buFont typeface="Arial"/>
                        <a:buNone/>
                      </a:pPr>
                      <a:r>
                        <a:rPr lang="en" sz="900" b="1">
                          <a:solidFill>
                            <a:schemeClr val="dk1"/>
                          </a:solidFill>
                        </a:rPr>
                        <a:t>Acceleration/Deceleration - </a:t>
                      </a:r>
                      <a:endParaRPr sz="900" b="1">
                        <a:solidFill>
                          <a:schemeClr val="dk1"/>
                        </a:solidFill>
                      </a:endParaRPr>
                    </a:p>
                    <a:p>
                      <a:pPr marL="0" lvl="0" indent="0" algn="l" rtl="0">
                        <a:lnSpc>
                          <a:spcPct val="120000"/>
                        </a:lnSpc>
                        <a:spcBef>
                          <a:spcPts val="0"/>
                        </a:spcBef>
                        <a:spcAft>
                          <a:spcPts val="0"/>
                        </a:spcAft>
                        <a:buClr>
                          <a:schemeClr val="dk1"/>
                        </a:buClr>
                        <a:buSzPts val="1100"/>
                        <a:buFont typeface="Arial"/>
                        <a:buNone/>
                      </a:pPr>
                      <a:r>
                        <a:rPr lang="en" sz="900">
                          <a:solidFill>
                            <a:schemeClr val="dk1"/>
                          </a:solidFill>
                        </a:rPr>
                        <a:t>The system shall have an acceleration/deceleration of at least 1 ft/s^2 after detecting an object, and should have a have an acceleration/deceleration of at least 1.5 ft/s^2.</a:t>
                      </a:r>
                      <a:endParaRPr sz="900">
                        <a:solidFill>
                          <a:schemeClr val="dk1"/>
                        </a:solidFill>
                      </a:endParaRPr>
                    </a:p>
                    <a:p>
                      <a:pPr marL="0" lvl="0" indent="0" algn="l" rtl="0">
                        <a:lnSpc>
                          <a:spcPct val="120000"/>
                        </a:lnSpc>
                        <a:spcBef>
                          <a:spcPts val="0"/>
                        </a:spcBef>
                        <a:spcAft>
                          <a:spcPts val="0"/>
                        </a:spcAft>
                        <a:buNone/>
                      </a:pP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900"/>
                        <a:t>The system is able to accelerate at 3 ft/s^2 and decelerates at 6 ft/s^2</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3"/>
                  </a:ext>
                </a:extLst>
              </a:tr>
            </a:tbl>
          </a:graphicData>
        </a:graphic>
      </p:graphicFrame>
      <p:sp>
        <p:nvSpPr>
          <p:cNvPr id="85" name="Google Shape;85;p16"/>
          <p:cNvSpPr txBox="1"/>
          <p:nvPr/>
        </p:nvSpPr>
        <p:spPr>
          <a:xfrm>
            <a:off x="229050" y="875400"/>
            <a:ext cx="3623700" cy="33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4A86E8"/>
                </a:solidFill>
              </a:rPr>
              <a:t>Maneuverability</a:t>
            </a:r>
            <a:endParaRPr sz="1800">
              <a:solidFill>
                <a:srgbClr val="4A86E8"/>
              </a:solidFill>
            </a:endParaRPr>
          </a:p>
        </p:txBody>
      </p:sp>
      <p:sp>
        <p:nvSpPr>
          <p:cNvPr id="86" name="Google Shape;86;p16"/>
          <p:cNvSpPr txBox="1"/>
          <p:nvPr/>
        </p:nvSpPr>
        <p:spPr>
          <a:xfrm>
            <a:off x="217525" y="594825"/>
            <a:ext cx="6582900" cy="22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a:t>
            </a:r>
            <a:r>
              <a:rPr lang="en" sz="700"/>
              <a:t> </a:t>
            </a:r>
            <a:r>
              <a:rPr lang="en" sz="700" b="1"/>
              <a:t>Passed specs are in highlighted in </a:t>
            </a:r>
            <a:r>
              <a:rPr lang="en" sz="700" b="1">
                <a:solidFill>
                  <a:srgbClr val="00FF00"/>
                </a:solidFill>
              </a:rPr>
              <a:t>green</a:t>
            </a:r>
            <a:r>
              <a:rPr lang="en" sz="700" b="1"/>
              <a:t>, partial pass in </a:t>
            </a:r>
            <a:r>
              <a:rPr lang="en" sz="700" b="1">
                <a:solidFill>
                  <a:srgbClr val="FF9900"/>
                </a:solidFill>
              </a:rPr>
              <a:t>orange</a:t>
            </a:r>
            <a:r>
              <a:rPr lang="en" sz="700" b="1"/>
              <a:t>, failed specs in </a:t>
            </a:r>
            <a:r>
              <a:rPr lang="en" sz="700" b="1">
                <a:solidFill>
                  <a:srgbClr val="CC0000"/>
                </a:solidFill>
              </a:rPr>
              <a:t>red</a:t>
            </a:r>
            <a:endParaRPr sz="700" b="1">
              <a:solidFill>
                <a:srgbClr val="CC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idx="4294967295"/>
          </p:nvPr>
        </p:nvSpPr>
        <p:spPr>
          <a:xfrm>
            <a:off x="311713" y="785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4A86E8"/>
                </a:solidFill>
              </a:rPr>
              <a:t>Functional Specifications </a:t>
            </a:r>
            <a:endParaRPr sz="3000">
              <a:solidFill>
                <a:srgbClr val="4A86E8"/>
              </a:solidFill>
            </a:endParaRPr>
          </a:p>
        </p:txBody>
      </p:sp>
      <p:graphicFrame>
        <p:nvGraphicFramePr>
          <p:cNvPr id="92" name="Google Shape;92;p17"/>
          <p:cNvGraphicFramePr/>
          <p:nvPr/>
        </p:nvGraphicFramePr>
        <p:xfrm>
          <a:off x="311725" y="1305700"/>
          <a:ext cx="7774400" cy="2915576"/>
        </p:xfrm>
        <a:graphic>
          <a:graphicData uri="http://schemas.openxmlformats.org/drawingml/2006/table">
            <a:tbl>
              <a:tblPr>
                <a:noFill/>
                <a:tableStyleId>{B807C8E5-5983-4EFE-9E18-6B3E90759C73}</a:tableStyleId>
              </a:tblPr>
              <a:tblGrid>
                <a:gridCol w="507925">
                  <a:extLst>
                    <a:ext uri="{9D8B030D-6E8A-4147-A177-3AD203B41FA5}">
                      <a16:colId xmlns:a16="http://schemas.microsoft.com/office/drawing/2014/main" val="20000"/>
                    </a:ext>
                  </a:extLst>
                </a:gridCol>
                <a:gridCol w="5704250">
                  <a:extLst>
                    <a:ext uri="{9D8B030D-6E8A-4147-A177-3AD203B41FA5}">
                      <a16:colId xmlns:a16="http://schemas.microsoft.com/office/drawing/2014/main" val="20001"/>
                    </a:ext>
                  </a:extLst>
                </a:gridCol>
                <a:gridCol w="1562225">
                  <a:extLst>
                    <a:ext uri="{9D8B030D-6E8A-4147-A177-3AD203B41FA5}">
                      <a16:colId xmlns:a16="http://schemas.microsoft.com/office/drawing/2014/main" val="20002"/>
                    </a:ext>
                  </a:extLst>
                </a:gridCol>
              </a:tblGrid>
              <a:tr h="349100">
                <a:tc>
                  <a:txBody>
                    <a:bodyPr/>
                    <a:lstStyle/>
                    <a:p>
                      <a:pPr marL="0" lvl="0" indent="0" algn="l" rtl="0">
                        <a:lnSpc>
                          <a:spcPct val="120000"/>
                        </a:lnSpc>
                        <a:spcBef>
                          <a:spcPts val="0"/>
                        </a:spcBef>
                        <a:spcAft>
                          <a:spcPts val="0"/>
                        </a:spcAft>
                        <a:buNone/>
                      </a:pPr>
                      <a:r>
                        <a:rPr lang="en" sz="900" b="1"/>
                        <a:t>Spec ID</a:t>
                      </a:r>
                      <a:endParaRPr sz="9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tc>
                  <a:txBody>
                    <a:bodyPr/>
                    <a:lstStyle/>
                    <a:p>
                      <a:pPr marL="0" lvl="0" indent="0" algn="l" rtl="0">
                        <a:lnSpc>
                          <a:spcPct val="120000"/>
                        </a:lnSpc>
                        <a:spcBef>
                          <a:spcPts val="0"/>
                        </a:spcBef>
                        <a:spcAft>
                          <a:spcPts val="0"/>
                        </a:spcAft>
                        <a:buNone/>
                      </a:pPr>
                      <a:r>
                        <a:rPr lang="en" sz="900" b="1"/>
                        <a:t>Specification</a:t>
                      </a:r>
                      <a:endParaRPr sz="9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tc>
                  <a:txBody>
                    <a:bodyPr/>
                    <a:lstStyle/>
                    <a:p>
                      <a:pPr marL="0" lvl="0" indent="0" algn="l" rtl="0">
                        <a:lnSpc>
                          <a:spcPct val="120000"/>
                        </a:lnSpc>
                        <a:spcBef>
                          <a:spcPts val="0"/>
                        </a:spcBef>
                        <a:spcAft>
                          <a:spcPts val="0"/>
                        </a:spcAft>
                        <a:buNone/>
                      </a:pPr>
                      <a:r>
                        <a:rPr lang="en" sz="900" b="1"/>
                        <a:t>Status</a:t>
                      </a:r>
                      <a:endParaRPr sz="9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599925">
                <a:tc>
                  <a:txBody>
                    <a:bodyPr/>
                    <a:lstStyle/>
                    <a:p>
                      <a:pPr marL="0" lvl="0" indent="0" algn="l" rtl="0">
                        <a:lnSpc>
                          <a:spcPct val="120000"/>
                        </a:lnSpc>
                        <a:spcBef>
                          <a:spcPts val="0"/>
                        </a:spcBef>
                        <a:spcAft>
                          <a:spcPts val="0"/>
                        </a:spcAft>
                        <a:buNone/>
                      </a:pPr>
                      <a:r>
                        <a:rPr lang="en" sz="900"/>
                        <a:t>U-01</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900" b="1">
                          <a:solidFill>
                            <a:schemeClr val="dk1"/>
                          </a:solidFill>
                        </a:rPr>
                        <a:t>Data Entry - </a:t>
                      </a:r>
                      <a:endParaRPr sz="900" b="1">
                        <a:solidFill>
                          <a:schemeClr val="dk1"/>
                        </a:solidFill>
                      </a:endParaRPr>
                    </a:p>
                    <a:p>
                      <a:pPr marL="0" lvl="0" indent="0" algn="l" rtl="0">
                        <a:lnSpc>
                          <a:spcPct val="120000"/>
                        </a:lnSpc>
                        <a:spcBef>
                          <a:spcPts val="0"/>
                        </a:spcBef>
                        <a:spcAft>
                          <a:spcPts val="0"/>
                        </a:spcAft>
                        <a:buNone/>
                      </a:pPr>
                      <a:r>
                        <a:rPr lang="en" sz="900">
                          <a:solidFill>
                            <a:schemeClr val="dk1"/>
                          </a:solidFill>
                        </a:rPr>
                        <a:t>The device shall be equipped with a cable that will connect the bot directly to the USB port of a computer for data entry. The device should be able to be programmed wirelessly so the bot can move around while the data is updated.</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800">
                          <a:solidFill>
                            <a:schemeClr val="dk1"/>
                          </a:solidFill>
                        </a:rPr>
                        <a:t>PSoC is equipped with USB port.</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1"/>
                  </a:ext>
                </a:extLst>
              </a:tr>
              <a:tr h="850775">
                <a:tc>
                  <a:txBody>
                    <a:bodyPr/>
                    <a:lstStyle/>
                    <a:p>
                      <a:pPr marL="0" lvl="0" indent="0" algn="l" rtl="0">
                        <a:lnSpc>
                          <a:spcPct val="120000"/>
                        </a:lnSpc>
                        <a:spcBef>
                          <a:spcPts val="0"/>
                        </a:spcBef>
                        <a:spcAft>
                          <a:spcPts val="0"/>
                        </a:spcAft>
                        <a:buNone/>
                      </a:pPr>
                      <a:r>
                        <a:rPr lang="en" sz="900"/>
                        <a:t>U-02</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Clr>
                          <a:schemeClr val="dk1"/>
                        </a:buClr>
                        <a:buSzPts val="1100"/>
                        <a:buFont typeface="Arial"/>
                        <a:buNone/>
                      </a:pPr>
                      <a:r>
                        <a:rPr lang="en" sz="900" b="1">
                          <a:solidFill>
                            <a:schemeClr val="dk1"/>
                          </a:solidFill>
                        </a:rPr>
                        <a:t>Medication Identification - </a:t>
                      </a:r>
                      <a:endParaRPr sz="900" b="1">
                        <a:solidFill>
                          <a:schemeClr val="dk1"/>
                        </a:solidFill>
                      </a:endParaRPr>
                    </a:p>
                    <a:p>
                      <a:pPr marL="0" lvl="0" indent="0" algn="l" rtl="0">
                        <a:lnSpc>
                          <a:spcPct val="120000"/>
                        </a:lnSpc>
                        <a:spcBef>
                          <a:spcPts val="0"/>
                        </a:spcBef>
                        <a:spcAft>
                          <a:spcPts val="0"/>
                        </a:spcAft>
                        <a:buClr>
                          <a:schemeClr val="dk1"/>
                        </a:buClr>
                        <a:buSzPts val="1100"/>
                        <a:buFont typeface="Arial"/>
                        <a:buNone/>
                      </a:pPr>
                      <a:r>
                        <a:rPr lang="en" sz="900">
                          <a:solidFill>
                            <a:schemeClr val="dk1"/>
                          </a:solidFill>
                        </a:rPr>
                        <a:t>The device will light up an LED when the box is unlocked to show which compartment of medication is for the specified patient. Each patient will have a specific location within the bot’s lockbox. When the lockbox is unlocked an LED will light up to show the nurse where the medication is. This will help remove any user error when the pills are distributed.</a:t>
                      </a:r>
                      <a:endParaRPr sz="900">
                        <a:solidFill>
                          <a:schemeClr val="dk1"/>
                        </a:solidFill>
                      </a:endParaRPr>
                    </a:p>
                    <a:p>
                      <a:pPr marL="0" lvl="0" indent="0" algn="l" rtl="0">
                        <a:lnSpc>
                          <a:spcPct val="120000"/>
                        </a:lnSpc>
                        <a:spcBef>
                          <a:spcPts val="0"/>
                        </a:spcBef>
                        <a:spcAft>
                          <a:spcPts val="0"/>
                        </a:spcAft>
                        <a:buNone/>
                      </a:pP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900"/>
                        <a:t>LED lights up to indicate which compartment medication should be taken from</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2"/>
                  </a:ext>
                </a:extLst>
              </a:tr>
              <a:tr h="430250">
                <a:tc>
                  <a:txBody>
                    <a:bodyPr/>
                    <a:lstStyle/>
                    <a:p>
                      <a:pPr marL="0" lvl="0" indent="0" algn="l" rtl="0">
                        <a:lnSpc>
                          <a:spcPct val="120000"/>
                        </a:lnSpc>
                        <a:spcBef>
                          <a:spcPts val="0"/>
                        </a:spcBef>
                        <a:spcAft>
                          <a:spcPts val="0"/>
                        </a:spcAft>
                        <a:buNone/>
                      </a:pPr>
                      <a:r>
                        <a:rPr lang="en" sz="900"/>
                        <a:t>U-03</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F9CB9C"/>
                    </a:solidFill>
                  </a:tcPr>
                </a:tc>
                <a:tc>
                  <a:txBody>
                    <a:bodyPr/>
                    <a:lstStyle/>
                    <a:p>
                      <a:pPr marL="0" lvl="0" indent="0" algn="l" rtl="0">
                        <a:lnSpc>
                          <a:spcPct val="120000"/>
                        </a:lnSpc>
                        <a:spcBef>
                          <a:spcPts val="0"/>
                        </a:spcBef>
                        <a:spcAft>
                          <a:spcPts val="0"/>
                        </a:spcAft>
                        <a:buNone/>
                      </a:pPr>
                      <a:r>
                        <a:rPr lang="en" sz="900" b="1">
                          <a:solidFill>
                            <a:schemeClr val="dk1"/>
                          </a:solidFill>
                        </a:rPr>
                        <a:t>Room Display - </a:t>
                      </a:r>
                      <a:endParaRPr sz="900" b="1">
                        <a:solidFill>
                          <a:schemeClr val="dk1"/>
                        </a:solidFill>
                      </a:endParaRPr>
                    </a:p>
                    <a:p>
                      <a:pPr marL="0" lvl="0" indent="0" algn="l" rtl="0">
                        <a:lnSpc>
                          <a:spcPct val="120000"/>
                        </a:lnSpc>
                        <a:spcBef>
                          <a:spcPts val="0"/>
                        </a:spcBef>
                        <a:spcAft>
                          <a:spcPts val="0"/>
                        </a:spcAft>
                        <a:buNone/>
                      </a:pPr>
                      <a:r>
                        <a:rPr lang="en" sz="900">
                          <a:solidFill>
                            <a:schemeClr val="dk1"/>
                          </a:solidFill>
                        </a:rPr>
                        <a:t>The device will display the current room number for which the pills are to be delivered.</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F9CB9C"/>
                    </a:solidFill>
                  </a:tcPr>
                </a:tc>
                <a:tc>
                  <a:txBody>
                    <a:bodyPr/>
                    <a:lstStyle/>
                    <a:p>
                      <a:pPr marL="0" lvl="0" indent="0" algn="l" rtl="0">
                        <a:lnSpc>
                          <a:spcPct val="120000"/>
                        </a:lnSpc>
                        <a:spcBef>
                          <a:spcPts val="0"/>
                        </a:spcBef>
                        <a:spcAft>
                          <a:spcPts val="0"/>
                        </a:spcAft>
                        <a:buNone/>
                      </a:pPr>
                      <a:r>
                        <a:rPr lang="en" sz="900"/>
                        <a:t>LCD screen works and prints text, but is not linked with specific rooms</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F9CB9C"/>
                    </a:solidFill>
                  </a:tcPr>
                </a:tc>
                <a:extLst>
                  <a:ext uri="{0D108BD9-81ED-4DB2-BD59-A6C34878D82A}">
                    <a16:rowId xmlns:a16="http://schemas.microsoft.com/office/drawing/2014/main" val="10003"/>
                  </a:ext>
                </a:extLst>
              </a:tr>
            </a:tbl>
          </a:graphicData>
        </a:graphic>
      </p:graphicFrame>
      <p:sp>
        <p:nvSpPr>
          <p:cNvPr id="93" name="Google Shape;93;p17"/>
          <p:cNvSpPr txBox="1"/>
          <p:nvPr/>
        </p:nvSpPr>
        <p:spPr>
          <a:xfrm>
            <a:off x="206250" y="851525"/>
            <a:ext cx="29847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4A86E8"/>
                </a:solidFill>
              </a:rPr>
              <a:t>Ease of Use</a:t>
            </a:r>
            <a:endParaRPr sz="1800">
              <a:solidFill>
                <a:srgbClr val="4A86E8"/>
              </a:solidFill>
            </a:endParaRPr>
          </a:p>
        </p:txBody>
      </p:sp>
      <p:sp>
        <p:nvSpPr>
          <p:cNvPr id="94" name="Google Shape;94;p17"/>
          <p:cNvSpPr txBox="1"/>
          <p:nvPr/>
        </p:nvSpPr>
        <p:spPr>
          <a:xfrm>
            <a:off x="217525" y="594825"/>
            <a:ext cx="6582900" cy="22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a:t>
            </a:r>
            <a:r>
              <a:rPr lang="en" sz="700"/>
              <a:t> </a:t>
            </a:r>
            <a:r>
              <a:rPr lang="en" sz="700" b="1"/>
              <a:t>Passed specs are in highlighted in </a:t>
            </a:r>
            <a:r>
              <a:rPr lang="en" sz="700" b="1">
                <a:solidFill>
                  <a:srgbClr val="6AA84F"/>
                </a:solidFill>
              </a:rPr>
              <a:t>green</a:t>
            </a:r>
            <a:r>
              <a:rPr lang="en" sz="700" b="1"/>
              <a:t>, partial pass in </a:t>
            </a:r>
            <a:r>
              <a:rPr lang="en" sz="700" b="1">
                <a:solidFill>
                  <a:srgbClr val="FF9900"/>
                </a:solidFill>
              </a:rPr>
              <a:t>orange</a:t>
            </a:r>
            <a:r>
              <a:rPr lang="en" sz="700" b="1"/>
              <a:t>, failed specs in </a:t>
            </a:r>
            <a:r>
              <a:rPr lang="en" sz="700" b="1">
                <a:solidFill>
                  <a:srgbClr val="CC0000"/>
                </a:solidFill>
              </a:rPr>
              <a:t>red</a:t>
            </a:r>
            <a:endParaRPr sz="700" b="1">
              <a:solidFill>
                <a:srgbClr val="CC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8"/>
          <p:cNvSpPr txBox="1">
            <a:spLocks noGrp="1"/>
          </p:cNvSpPr>
          <p:nvPr>
            <p:ph type="title" idx="4294967295"/>
          </p:nvPr>
        </p:nvSpPr>
        <p:spPr>
          <a:xfrm>
            <a:off x="311688" y="1524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4A86E8"/>
                </a:solidFill>
              </a:rPr>
              <a:t>Functional Specifications </a:t>
            </a:r>
            <a:endParaRPr sz="3000">
              <a:solidFill>
                <a:srgbClr val="4A86E8"/>
              </a:solidFill>
            </a:endParaRPr>
          </a:p>
        </p:txBody>
      </p:sp>
      <p:graphicFrame>
        <p:nvGraphicFramePr>
          <p:cNvPr id="100" name="Google Shape;100;p18"/>
          <p:cNvGraphicFramePr/>
          <p:nvPr/>
        </p:nvGraphicFramePr>
        <p:xfrm>
          <a:off x="223825" y="1728588"/>
          <a:ext cx="8608475" cy="1994675"/>
        </p:xfrm>
        <a:graphic>
          <a:graphicData uri="http://schemas.openxmlformats.org/drawingml/2006/table">
            <a:tbl>
              <a:tblPr>
                <a:noFill/>
                <a:tableStyleId>{B807C8E5-5983-4EFE-9E18-6B3E90759C73}</a:tableStyleId>
              </a:tblPr>
              <a:tblGrid>
                <a:gridCol w="793100">
                  <a:extLst>
                    <a:ext uri="{9D8B030D-6E8A-4147-A177-3AD203B41FA5}">
                      <a16:colId xmlns:a16="http://schemas.microsoft.com/office/drawing/2014/main" val="20000"/>
                    </a:ext>
                  </a:extLst>
                </a:gridCol>
                <a:gridCol w="4489700">
                  <a:extLst>
                    <a:ext uri="{9D8B030D-6E8A-4147-A177-3AD203B41FA5}">
                      <a16:colId xmlns:a16="http://schemas.microsoft.com/office/drawing/2014/main" val="20001"/>
                    </a:ext>
                  </a:extLst>
                </a:gridCol>
                <a:gridCol w="3325675">
                  <a:extLst>
                    <a:ext uri="{9D8B030D-6E8A-4147-A177-3AD203B41FA5}">
                      <a16:colId xmlns:a16="http://schemas.microsoft.com/office/drawing/2014/main" val="20002"/>
                    </a:ext>
                  </a:extLst>
                </a:gridCol>
              </a:tblGrid>
              <a:tr h="349625">
                <a:tc>
                  <a:txBody>
                    <a:bodyPr/>
                    <a:lstStyle/>
                    <a:p>
                      <a:pPr marL="0" lvl="0" indent="0" algn="l" rtl="0">
                        <a:lnSpc>
                          <a:spcPct val="120000"/>
                        </a:lnSpc>
                        <a:spcBef>
                          <a:spcPts val="0"/>
                        </a:spcBef>
                        <a:spcAft>
                          <a:spcPts val="0"/>
                        </a:spcAft>
                        <a:buNone/>
                      </a:pPr>
                      <a:r>
                        <a:rPr lang="en" sz="900" b="1"/>
                        <a:t>Spec ID</a:t>
                      </a:r>
                      <a:endParaRPr sz="9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tc>
                  <a:txBody>
                    <a:bodyPr/>
                    <a:lstStyle/>
                    <a:p>
                      <a:pPr marL="0" lvl="0" indent="0" algn="l" rtl="0">
                        <a:lnSpc>
                          <a:spcPct val="120000"/>
                        </a:lnSpc>
                        <a:spcBef>
                          <a:spcPts val="0"/>
                        </a:spcBef>
                        <a:spcAft>
                          <a:spcPts val="0"/>
                        </a:spcAft>
                        <a:buNone/>
                      </a:pPr>
                      <a:r>
                        <a:rPr lang="en" sz="900" b="1"/>
                        <a:t>Specification</a:t>
                      </a:r>
                      <a:endParaRPr sz="9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tc>
                  <a:txBody>
                    <a:bodyPr/>
                    <a:lstStyle/>
                    <a:p>
                      <a:pPr marL="0" lvl="0" indent="0" algn="l" rtl="0">
                        <a:lnSpc>
                          <a:spcPct val="120000"/>
                        </a:lnSpc>
                        <a:spcBef>
                          <a:spcPts val="0"/>
                        </a:spcBef>
                        <a:spcAft>
                          <a:spcPts val="0"/>
                        </a:spcAft>
                        <a:buNone/>
                      </a:pPr>
                      <a:r>
                        <a:rPr lang="en" sz="900" b="1"/>
                        <a:t>Status</a:t>
                      </a:r>
                      <a:endParaRPr sz="9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541750">
                <a:tc>
                  <a:txBody>
                    <a:bodyPr/>
                    <a:lstStyle/>
                    <a:p>
                      <a:pPr marL="0" lvl="0" indent="0" algn="l" rtl="0">
                        <a:lnSpc>
                          <a:spcPct val="120000"/>
                        </a:lnSpc>
                        <a:spcBef>
                          <a:spcPts val="0"/>
                        </a:spcBef>
                        <a:spcAft>
                          <a:spcPts val="0"/>
                        </a:spcAft>
                        <a:buNone/>
                      </a:pPr>
                      <a:r>
                        <a:rPr lang="en" sz="900"/>
                        <a:t>C-01</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434343"/>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900" b="1">
                          <a:solidFill>
                            <a:schemeClr val="dk1"/>
                          </a:solidFill>
                        </a:rPr>
                        <a:t>Manufacturing Cost - </a:t>
                      </a:r>
                      <a:endParaRPr sz="900" b="1">
                        <a:solidFill>
                          <a:schemeClr val="dk1"/>
                        </a:solidFill>
                      </a:endParaRPr>
                    </a:p>
                    <a:p>
                      <a:pPr marL="0" lvl="0" indent="0" algn="l" rtl="0">
                        <a:lnSpc>
                          <a:spcPct val="120000"/>
                        </a:lnSpc>
                        <a:spcBef>
                          <a:spcPts val="0"/>
                        </a:spcBef>
                        <a:spcAft>
                          <a:spcPts val="0"/>
                        </a:spcAft>
                        <a:buNone/>
                      </a:pPr>
                      <a:r>
                        <a:rPr lang="en" sz="900">
                          <a:solidFill>
                            <a:schemeClr val="dk1"/>
                          </a:solidFill>
                        </a:rPr>
                        <a:t>The total production cost shall be less than $1500 and should be less than $1000. </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434343"/>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900"/>
                        <a:t>$1170 for total production cost</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434343"/>
                      </a:solidFill>
                      <a:prstDash val="solid"/>
                      <a:round/>
                      <a:headEnd type="none" w="sm" len="sm"/>
                      <a:tailEnd type="none" w="sm" len="sm"/>
                    </a:lnB>
                    <a:solidFill>
                      <a:srgbClr val="93C47D"/>
                    </a:solidFill>
                  </a:tcPr>
                </a:tc>
                <a:extLst>
                  <a:ext uri="{0D108BD9-81ED-4DB2-BD59-A6C34878D82A}">
                    <a16:rowId xmlns:a16="http://schemas.microsoft.com/office/drawing/2014/main" val="10001"/>
                  </a:ext>
                </a:extLst>
              </a:tr>
              <a:tr h="1103300">
                <a:tc>
                  <a:txBody>
                    <a:bodyPr/>
                    <a:lstStyle/>
                    <a:p>
                      <a:pPr marL="0" lvl="0" indent="0" algn="l" rtl="0">
                        <a:lnSpc>
                          <a:spcPct val="120000"/>
                        </a:lnSpc>
                        <a:spcBef>
                          <a:spcPts val="0"/>
                        </a:spcBef>
                        <a:spcAft>
                          <a:spcPts val="0"/>
                        </a:spcAft>
                        <a:buNone/>
                      </a:pPr>
                      <a:r>
                        <a:rPr lang="en" sz="900"/>
                        <a:t>AP-01</a:t>
                      </a:r>
                      <a:endParaRPr sz="900" b="1"/>
                    </a:p>
                  </a:txBody>
                  <a:tcPr marL="63425" marR="63425" marT="63425" marB="63425">
                    <a:lnL w="4775" cap="flat" cmpd="sng">
                      <a:solidFill>
                        <a:srgbClr val="434343"/>
                      </a:solidFill>
                      <a:prstDash val="solid"/>
                      <a:round/>
                      <a:headEnd type="none" w="sm" len="sm"/>
                      <a:tailEnd type="none" w="sm" len="sm"/>
                    </a:lnL>
                    <a:lnR w="4775" cap="flat" cmpd="sng">
                      <a:solidFill>
                        <a:srgbClr val="434343"/>
                      </a:solidFill>
                      <a:prstDash val="solid"/>
                      <a:round/>
                      <a:headEnd type="none" w="sm" len="sm"/>
                      <a:tailEnd type="none" w="sm" len="sm"/>
                    </a:lnR>
                    <a:lnT w="4775" cap="flat" cmpd="sng">
                      <a:solidFill>
                        <a:srgbClr val="434343"/>
                      </a:solidFill>
                      <a:prstDash val="solid"/>
                      <a:round/>
                      <a:headEnd type="none" w="sm" len="sm"/>
                      <a:tailEnd type="none" w="sm" len="sm"/>
                    </a:lnT>
                    <a:lnB w="4775" cap="flat" cmpd="sng">
                      <a:solidFill>
                        <a:srgbClr val="434343"/>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Clr>
                          <a:schemeClr val="dk1"/>
                        </a:buClr>
                        <a:buSzPts val="1100"/>
                        <a:buFont typeface="Arial"/>
                        <a:buNone/>
                      </a:pPr>
                      <a:r>
                        <a:rPr lang="en" sz="900" b="1">
                          <a:solidFill>
                            <a:schemeClr val="dk1"/>
                          </a:solidFill>
                        </a:rPr>
                        <a:t>Visual Suitability - </a:t>
                      </a:r>
                      <a:endParaRPr sz="900" b="1">
                        <a:solidFill>
                          <a:schemeClr val="dk1"/>
                        </a:solidFill>
                      </a:endParaRPr>
                    </a:p>
                    <a:p>
                      <a:pPr marL="0" lvl="0" indent="0" algn="l" rtl="0">
                        <a:lnSpc>
                          <a:spcPct val="120000"/>
                        </a:lnSpc>
                        <a:spcBef>
                          <a:spcPts val="0"/>
                        </a:spcBef>
                        <a:spcAft>
                          <a:spcPts val="0"/>
                        </a:spcAft>
                        <a:buClr>
                          <a:schemeClr val="dk1"/>
                        </a:buClr>
                        <a:buSzPts val="1100"/>
                        <a:buFont typeface="Arial"/>
                        <a:buNone/>
                      </a:pPr>
                      <a:r>
                        <a:rPr lang="en" sz="900">
                          <a:solidFill>
                            <a:schemeClr val="dk1"/>
                          </a:solidFill>
                        </a:rPr>
                        <a:t>When a sample group of people with experience in medical facilities are asked about Pill Bot’s appeal, at least 60% shall agree that Pill Bot is visually suitable for a medical facility environment, and at least 85% should agree that Pill Bot is visually suitable for a medical facility.</a:t>
                      </a:r>
                      <a:endParaRPr sz="900">
                        <a:solidFill>
                          <a:schemeClr val="dk1"/>
                        </a:solidFill>
                      </a:endParaRPr>
                    </a:p>
                    <a:p>
                      <a:pPr marL="0" lvl="0" indent="0" algn="l" rtl="0">
                        <a:lnSpc>
                          <a:spcPct val="120000"/>
                        </a:lnSpc>
                        <a:spcBef>
                          <a:spcPts val="0"/>
                        </a:spcBef>
                        <a:spcAft>
                          <a:spcPts val="0"/>
                        </a:spcAft>
                        <a:buNone/>
                      </a:pPr>
                      <a:endParaRPr sz="900"/>
                    </a:p>
                  </a:txBody>
                  <a:tcPr marL="63425" marR="63425" marT="63425" marB="63425">
                    <a:lnL w="4775" cap="flat" cmpd="sng">
                      <a:solidFill>
                        <a:srgbClr val="434343"/>
                      </a:solidFill>
                      <a:prstDash val="solid"/>
                      <a:round/>
                      <a:headEnd type="none" w="sm" len="sm"/>
                      <a:tailEnd type="none" w="sm" len="sm"/>
                    </a:lnL>
                    <a:lnR w="4775" cap="flat" cmpd="sng">
                      <a:solidFill>
                        <a:srgbClr val="434343"/>
                      </a:solidFill>
                      <a:prstDash val="solid"/>
                      <a:round/>
                      <a:headEnd type="none" w="sm" len="sm"/>
                      <a:tailEnd type="none" w="sm" len="sm"/>
                    </a:lnR>
                    <a:lnT w="4775" cap="flat" cmpd="sng">
                      <a:solidFill>
                        <a:srgbClr val="434343"/>
                      </a:solidFill>
                      <a:prstDash val="solid"/>
                      <a:round/>
                      <a:headEnd type="none" w="sm" len="sm"/>
                      <a:tailEnd type="none" w="sm" len="sm"/>
                    </a:lnT>
                    <a:lnB w="4775" cap="flat" cmpd="sng">
                      <a:solidFill>
                        <a:srgbClr val="434343"/>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900"/>
                        <a:t>65% (13/20) of people said that the Pill Bot’s appearance was suitable for a medical facility</a:t>
                      </a:r>
                      <a:endParaRPr sz="900"/>
                    </a:p>
                  </a:txBody>
                  <a:tcPr marL="63425" marR="63425" marT="63425" marB="63425">
                    <a:lnL w="4775" cap="flat" cmpd="sng">
                      <a:solidFill>
                        <a:srgbClr val="434343"/>
                      </a:solidFill>
                      <a:prstDash val="solid"/>
                      <a:round/>
                      <a:headEnd type="none" w="sm" len="sm"/>
                      <a:tailEnd type="none" w="sm" len="sm"/>
                    </a:lnL>
                    <a:lnR w="4775" cap="flat" cmpd="sng">
                      <a:solidFill>
                        <a:srgbClr val="434343"/>
                      </a:solidFill>
                      <a:prstDash val="solid"/>
                      <a:round/>
                      <a:headEnd type="none" w="sm" len="sm"/>
                      <a:tailEnd type="none" w="sm" len="sm"/>
                    </a:lnR>
                    <a:lnT w="4775" cap="flat" cmpd="sng">
                      <a:solidFill>
                        <a:srgbClr val="434343"/>
                      </a:solidFill>
                      <a:prstDash val="solid"/>
                      <a:round/>
                      <a:headEnd type="none" w="sm" len="sm"/>
                      <a:tailEnd type="none" w="sm" len="sm"/>
                    </a:lnT>
                    <a:lnB w="4775" cap="flat" cmpd="sng">
                      <a:solidFill>
                        <a:srgbClr val="434343"/>
                      </a:solidFill>
                      <a:prstDash val="solid"/>
                      <a:round/>
                      <a:headEnd type="none" w="sm" len="sm"/>
                      <a:tailEnd type="none" w="sm" len="sm"/>
                    </a:lnB>
                    <a:solidFill>
                      <a:srgbClr val="93C47D"/>
                    </a:solidFill>
                  </a:tcPr>
                </a:tc>
                <a:extLst>
                  <a:ext uri="{0D108BD9-81ED-4DB2-BD59-A6C34878D82A}">
                    <a16:rowId xmlns:a16="http://schemas.microsoft.com/office/drawing/2014/main" val="10002"/>
                  </a:ext>
                </a:extLst>
              </a:tr>
            </a:tbl>
          </a:graphicData>
        </a:graphic>
      </p:graphicFrame>
      <p:sp>
        <p:nvSpPr>
          <p:cNvPr id="101" name="Google Shape;101;p18"/>
          <p:cNvSpPr txBox="1"/>
          <p:nvPr/>
        </p:nvSpPr>
        <p:spPr>
          <a:xfrm>
            <a:off x="177975" y="938675"/>
            <a:ext cx="2654400" cy="35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4A86E8"/>
                </a:solidFill>
              </a:rPr>
              <a:t>Cost and Appeal</a:t>
            </a:r>
            <a:endParaRPr sz="1800">
              <a:solidFill>
                <a:srgbClr val="4A86E8"/>
              </a:solidFill>
            </a:endParaRPr>
          </a:p>
        </p:txBody>
      </p:sp>
      <p:sp>
        <p:nvSpPr>
          <p:cNvPr id="102" name="Google Shape;102;p18"/>
          <p:cNvSpPr txBox="1"/>
          <p:nvPr/>
        </p:nvSpPr>
        <p:spPr>
          <a:xfrm>
            <a:off x="217525" y="594825"/>
            <a:ext cx="6582900" cy="22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a:t>
            </a:r>
            <a:r>
              <a:rPr lang="en" sz="700"/>
              <a:t> </a:t>
            </a:r>
            <a:r>
              <a:rPr lang="en" sz="700" b="1"/>
              <a:t>Passed specs are in highlighted in </a:t>
            </a:r>
            <a:r>
              <a:rPr lang="en" sz="700" b="1">
                <a:solidFill>
                  <a:srgbClr val="00FF00"/>
                </a:solidFill>
              </a:rPr>
              <a:t>green</a:t>
            </a:r>
            <a:r>
              <a:rPr lang="en" sz="700" b="1"/>
              <a:t>, partial pass in </a:t>
            </a:r>
            <a:r>
              <a:rPr lang="en" sz="700" b="1">
                <a:solidFill>
                  <a:srgbClr val="FF9900"/>
                </a:solidFill>
              </a:rPr>
              <a:t>orange</a:t>
            </a:r>
            <a:r>
              <a:rPr lang="en" sz="700" b="1"/>
              <a:t>, failed specs in </a:t>
            </a:r>
            <a:r>
              <a:rPr lang="en" sz="700" b="1">
                <a:solidFill>
                  <a:srgbClr val="CC0000"/>
                </a:solidFill>
              </a:rPr>
              <a:t>red</a:t>
            </a:r>
            <a:endParaRPr sz="700" b="1">
              <a:solidFill>
                <a:srgbClr val="CC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9"/>
          <p:cNvSpPr txBox="1">
            <a:spLocks noGrp="1"/>
          </p:cNvSpPr>
          <p:nvPr>
            <p:ph type="title" idx="4294967295"/>
          </p:nvPr>
        </p:nvSpPr>
        <p:spPr>
          <a:xfrm>
            <a:off x="85913" y="1014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4A86E8"/>
                </a:solidFill>
              </a:rPr>
              <a:t>Functional Specifications </a:t>
            </a:r>
            <a:endParaRPr sz="3000">
              <a:solidFill>
                <a:srgbClr val="4A86E8"/>
              </a:solidFill>
            </a:endParaRPr>
          </a:p>
        </p:txBody>
      </p:sp>
      <p:graphicFrame>
        <p:nvGraphicFramePr>
          <p:cNvPr id="108" name="Google Shape;108;p19"/>
          <p:cNvGraphicFramePr/>
          <p:nvPr/>
        </p:nvGraphicFramePr>
        <p:xfrm>
          <a:off x="562113" y="1174130"/>
          <a:ext cx="8120050" cy="3467496"/>
        </p:xfrm>
        <a:graphic>
          <a:graphicData uri="http://schemas.openxmlformats.org/drawingml/2006/table">
            <a:tbl>
              <a:tblPr>
                <a:noFill/>
                <a:tableStyleId>{B807C8E5-5983-4EFE-9E18-6B3E90759C73}</a:tableStyleId>
              </a:tblPr>
              <a:tblGrid>
                <a:gridCol w="452800">
                  <a:extLst>
                    <a:ext uri="{9D8B030D-6E8A-4147-A177-3AD203B41FA5}">
                      <a16:colId xmlns:a16="http://schemas.microsoft.com/office/drawing/2014/main" val="20000"/>
                    </a:ext>
                  </a:extLst>
                </a:gridCol>
                <a:gridCol w="4801350">
                  <a:extLst>
                    <a:ext uri="{9D8B030D-6E8A-4147-A177-3AD203B41FA5}">
                      <a16:colId xmlns:a16="http://schemas.microsoft.com/office/drawing/2014/main" val="20001"/>
                    </a:ext>
                  </a:extLst>
                </a:gridCol>
                <a:gridCol w="2865900">
                  <a:extLst>
                    <a:ext uri="{9D8B030D-6E8A-4147-A177-3AD203B41FA5}">
                      <a16:colId xmlns:a16="http://schemas.microsoft.com/office/drawing/2014/main" val="20002"/>
                    </a:ext>
                  </a:extLst>
                </a:gridCol>
              </a:tblGrid>
              <a:tr h="309600">
                <a:tc>
                  <a:txBody>
                    <a:bodyPr/>
                    <a:lstStyle/>
                    <a:p>
                      <a:pPr marL="0" lvl="0" indent="0" algn="l" rtl="0">
                        <a:lnSpc>
                          <a:spcPct val="120000"/>
                        </a:lnSpc>
                        <a:spcBef>
                          <a:spcPts val="0"/>
                        </a:spcBef>
                        <a:spcAft>
                          <a:spcPts val="0"/>
                        </a:spcAft>
                        <a:buNone/>
                      </a:pPr>
                      <a:r>
                        <a:rPr lang="en" sz="800" b="1"/>
                        <a:t>Spec ID</a:t>
                      </a:r>
                      <a:endParaRPr sz="8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tc>
                  <a:txBody>
                    <a:bodyPr/>
                    <a:lstStyle/>
                    <a:p>
                      <a:pPr marL="0" lvl="0" indent="0" algn="ctr" rtl="0">
                        <a:lnSpc>
                          <a:spcPct val="120000"/>
                        </a:lnSpc>
                        <a:spcBef>
                          <a:spcPts val="0"/>
                        </a:spcBef>
                        <a:spcAft>
                          <a:spcPts val="0"/>
                        </a:spcAft>
                        <a:buNone/>
                      </a:pPr>
                      <a:r>
                        <a:rPr lang="en" sz="800" b="1"/>
                        <a:t>Specification</a:t>
                      </a:r>
                      <a:endParaRPr sz="8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tc>
                  <a:txBody>
                    <a:bodyPr/>
                    <a:lstStyle/>
                    <a:p>
                      <a:pPr marL="0" lvl="0" indent="0" algn="ctr" rtl="0">
                        <a:lnSpc>
                          <a:spcPct val="120000"/>
                        </a:lnSpc>
                        <a:spcBef>
                          <a:spcPts val="0"/>
                        </a:spcBef>
                        <a:spcAft>
                          <a:spcPts val="0"/>
                        </a:spcAft>
                        <a:buNone/>
                      </a:pPr>
                      <a:r>
                        <a:rPr lang="en" sz="800" b="1"/>
                        <a:t>Status</a:t>
                      </a:r>
                      <a:endParaRPr sz="8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637625">
                <a:tc>
                  <a:txBody>
                    <a:bodyPr/>
                    <a:lstStyle/>
                    <a:p>
                      <a:pPr marL="0" lvl="0" indent="0" algn="l" rtl="0">
                        <a:lnSpc>
                          <a:spcPct val="120000"/>
                        </a:lnSpc>
                        <a:spcBef>
                          <a:spcPts val="0"/>
                        </a:spcBef>
                        <a:spcAft>
                          <a:spcPts val="0"/>
                        </a:spcAft>
                        <a:buNone/>
                      </a:pPr>
                      <a:r>
                        <a:rPr lang="en" sz="800"/>
                        <a:t>SS-01</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800" b="1"/>
                        <a:t>Lockbox Protection -</a:t>
                      </a:r>
                      <a:endParaRPr sz="800" b="1"/>
                    </a:p>
                    <a:p>
                      <a:pPr marL="0" lvl="0" indent="0" algn="l" rtl="0">
                        <a:lnSpc>
                          <a:spcPct val="120000"/>
                        </a:lnSpc>
                        <a:spcBef>
                          <a:spcPts val="0"/>
                        </a:spcBef>
                        <a:spcAft>
                          <a:spcPts val="0"/>
                        </a:spcAft>
                        <a:buNone/>
                      </a:pPr>
                      <a:r>
                        <a:rPr lang="en" sz="800"/>
                        <a:t>Lockbox shall be able to withstand at least 200 in-lb and should withstand at least 250 in-lb </a:t>
                      </a:r>
                      <a:r>
                        <a:rPr lang="en" sz="800">
                          <a:solidFill>
                            <a:schemeClr val="dk1"/>
                          </a:solidFill>
                        </a:rPr>
                        <a:t>without allowing access to the pills.</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800">
                          <a:solidFill>
                            <a:schemeClr val="dk1"/>
                          </a:solidFill>
                        </a:rPr>
                        <a:t>Stress/strain analysis showed that given 250 in*lbs torque minimal deflection occurs.  </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1"/>
                  </a:ext>
                </a:extLst>
              </a:tr>
              <a:tr h="637625">
                <a:tc>
                  <a:txBody>
                    <a:bodyPr/>
                    <a:lstStyle/>
                    <a:p>
                      <a:pPr marL="0" lvl="0" indent="0" algn="l" rtl="0">
                        <a:lnSpc>
                          <a:spcPct val="120000"/>
                        </a:lnSpc>
                        <a:spcBef>
                          <a:spcPts val="0"/>
                        </a:spcBef>
                        <a:spcAft>
                          <a:spcPts val="0"/>
                        </a:spcAft>
                        <a:buNone/>
                      </a:pPr>
                      <a:r>
                        <a:rPr lang="en" sz="800"/>
                        <a:t>SS-02</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F9CB9C"/>
                    </a:solidFill>
                  </a:tcPr>
                </a:tc>
                <a:tc>
                  <a:txBody>
                    <a:bodyPr/>
                    <a:lstStyle/>
                    <a:p>
                      <a:pPr marL="0" lvl="0" indent="0" algn="l" rtl="0">
                        <a:lnSpc>
                          <a:spcPct val="120000"/>
                        </a:lnSpc>
                        <a:spcBef>
                          <a:spcPts val="0"/>
                        </a:spcBef>
                        <a:spcAft>
                          <a:spcPts val="0"/>
                        </a:spcAft>
                        <a:buNone/>
                      </a:pPr>
                      <a:r>
                        <a:rPr lang="en" sz="800" b="1">
                          <a:solidFill>
                            <a:schemeClr val="dk1"/>
                          </a:solidFill>
                        </a:rPr>
                        <a:t>Object Detection -</a:t>
                      </a:r>
                      <a:endParaRPr sz="800" b="1">
                        <a:solidFill>
                          <a:schemeClr val="dk1"/>
                        </a:solidFill>
                      </a:endParaRPr>
                    </a:p>
                    <a:p>
                      <a:pPr marL="0" lvl="0" indent="0" algn="l" rtl="0">
                        <a:lnSpc>
                          <a:spcPct val="120000"/>
                        </a:lnSpc>
                        <a:spcBef>
                          <a:spcPts val="0"/>
                        </a:spcBef>
                        <a:spcAft>
                          <a:spcPts val="0"/>
                        </a:spcAft>
                        <a:buNone/>
                      </a:pPr>
                      <a:r>
                        <a:rPr lang="en" sz="800">
                          <a:solidFill>
                            <a:schemeClr val="dk1"/>
                          </a:solidFill>
                        </a:rPr>
                        <a:t>Pill Bot shall identify and avoid hazardous objects (walls, doors, people, etc.) within 2.5 ft of itself. Pill Bot should identify and avoid hazardous objects within 4 ft of itself.</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F9CB9C"/>
                    </a:solidFill>
                  </a:tcPr>
                </a:tc>
                <a:tc>
                  <a:txBody>
                    <a:bodyPr/>
                    <a:lstStyle/>
                    <a:p>
                      <a:pPr marL="0" lvl="0" indent="0" algn="l" rtl="0">
                        <a:lnSpc>
                          <a:spcPct val="120000"/>
                        </a:lnSpc>
                        <a:spcBef>
                          <a:spcPts val="0"/>
                        </a:spcBef>
                        <a:spcAft>
                          <a:spcPts val="0"/>
                        </a:spcAft>
                        <a:buNone/>
                      </a:pPr>
                      <a:r>
                        <a:rPr lang="en" sz="800">
                          <a:solidFill>
                            <a:schemeClr val="dk1"/>
                          </a:solidFill>
                        </a:rPr>
                        <a:t>Pill Bot’s ultrasonic sensors are able to detect objects and stop motors 1.5 ft away from object, falls below the desired 2.5 ft. </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F9CB9C"/>
                    </a:solidFill>
                  </a:tcPr>
                </a:tc>
                <a:extLst>
                  <a:ext uri="{0D108BD9-81ED-4DB2-BD59-A6C34878D82A}">
                    <a16:rowId xmlns:a16="http://schemas.microsoft.com/office/drawing/2014/main" val="10002"/>
                  </a:ext>
                </a:extLst>
              </a:tr>
              <a:tr h="511000">
                <a:tc>
                  <a:txBody>
                    <a:bodyPr/>
                    <a:lstStyle/>
                    <a:p>
                      <a:pPr marL="0" lvl="0" indent="0" algn="l" rtl="0">
                        <a:lnSpc>
                          <a:spcPct val="120000"/>
                        </a:lnSpc>
                        <a:spcBef>
                          <a:spcPts val="0"/>
                        </a:spcBef>
                        <a:spcAft>
                          <a:spcPts val="0"/>
                        </a:spcAft>
                        <a:buNone/>
                      </a:pPr>
                      <a:r>
                        <a:rPr lang="en" sz="800"/>
                        <a:t>SS-03</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800" b="1">
                          <a:solidFill>
                            <a:schemeClr val="dk1"/>
                          </a:solidFill>
                        </a:rPr>
                        <a:t>Electrical Component Access - </a:t>
                      </a:r>
                      <a:endParaRPr sz="800" b="1">
                        <a:solidFill>
                          <a:schemeClr val="dk1"/>
                        </a:solidFill>
                      </a:endParaRPr>
                    </a:p>
                    <a:p>
                      <a:pPr marL="0" lvl="0" indent="0" algn="l" rtl="0">
                        <a:lnSpc>
                          <a:spcPct val="120000"/>
                        </a:lnSpc>
                        <a:spcBef>
                          <a:spcPts val="0"/>
                        </a:spcBef>
                        <a:spcAft>
                          <a:spcPts val="0"/>
                        </a:spcAft>
                        <a:buNone/>
                      </a:pPr>
                      <a:r>
                        <a:rPr lang="en" sz="800">
                          <a:solidFill>
                            <a:schemeClr val="dk1"/>
                          </a:solidFill>
                        </a:rPr>
                        <a:t>Pill Bot’s internal electrical components will not be directly accessible during normal use.</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800">
                          <a:solidFill>
                            <a:schemeClr val="dk1"/>
                          </a:solidFill>
                        </a:rPr>
                        <a:t>Housing and hinged door cover electrical components during use. </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3"/>
                  </a:ext>
                </a:extLst>
              </a:tr>
              <a:tr h="637625">
                <a:tc>
                  <a:txBody>
                    <a:bodyPr/>
                    <a:lstStyle/>
                    <a:p>
                      <a:pPr marL="0" lvl="0" indent="0" algn="l" rtl="0">
                        <a:lnSpc>
                          <a:spcPct val="120000"/>
                        </a:lnSpc>
                        <a:spcBef>
                          <a:spcPts val="0"/>
                        </a:spcBef>
                        <a:spcAft>
                          <a:spcPts val="0"/>
                        </a:spcAft>
                        <a:buNone/>
                      </a:pPr>
                      <a:r>
                        <a:rPr lang="en" sz="800"/>
                        <a:t>SS-04</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800" b="1">
                          <a:solidFill>
                            <a:schemeClr val="dk1"/>
                          </a:solidFill>
                        </a:rPr>
                        <a:t>Nurse Verification - </a:t>
                      </a:r>
                      <a:endParaRPr sz="800" b="1">
                        <a:solidFill>
                          <a:schemeClr val="dk1"/>
                        </a:solidFill>
                      </a:endParaRPr>
                    </a:p>
                    <a:p>
                      <a:pPr marL="0" lvl="0" indent="0" algn="l" rtl="0">
                        <a:lnSpc>
                          <a:spcPct val="120000"/>
                        </a:lnSpc>
                        <a:spcBef>
                          <a:spcPts val="0"/>
                        </a:spcBef>
                        <a:spcAft>
                          <a:spcPts val="0"/>
                        </a:spcAft>
                        <a:buNone/>
                      </a:pPr>
                      <a:r>
                        <a:rPr lang="en" sz="800">
                          <a:solidFill>
                            <a:schemeClr val="dk1"/>
                          </a:solidFill>
                        </a:rPr>
                        <a:t>Pill Bot’s lockbox shall automatically unlock when the correct RFID is scanned 75% of the time. The lockbox should automatically unlock when the correct RFID is scanned 95% of the time.</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800">
                          <a:solidFill>
                            <a:schemeClr val="dk1"/>
                          </a:solidFill>
                        </a:rPr>
                        <a:t>The RFID was scanned and tested. It successfully unlocked the lockbox 100% of the time.  </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4"/>
                  </a:ext>
                </a:extLst>
              </a:tr>
              <a:tr h="637625">
                <a:tc>
                  <a:txBody>
                    <a:bodyPr/>
                    <a:lstStyle/>
                    <a:p>
                      <a:pPr marL="0" lvl="0" indent="0" algn="l" rtl="0">
                        <a:lnSpc>
                          <a:spcPct val="120000"/>
                        </a:lnSpc>
                        <a:spcBef>
                          <a:spcPts val="0"/>
                        </a:spcBef>
                        <a:spcAft>
                          <a:spcPts val="0"/>
                        </a:spcAft>
                        <a:buNone/>
                      </a:pPr>
                      <a:r>
                        <a:rPr lang="en" sz="800"/>
                        <a:t>SS-05</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F9CB9C"/>
                    </a:solidFill>
                  </a:tcPr>
                </a:tc>
                <a:tc>
                  <a:txBody>
                    <a:bodyPr/>
                    <a:lstStyle/>
                    <a:p>
                      <a:pPr marL="0" lvl="0" indent="0" algn="l" rtl="0">
                        <a:lnSpc>
                          <a:spcPct val="120000"/>
                        </a:lnSpc>
                        <a:spcBef>
                          <a:spcPts val="0"/>
                        </a:spcBef>
                        <a:spcAft>
                          <a:spcPts val="0"/>
                        </a:spcAft>
                        <a:buNone/>
                      </a:pPr>
                      <a:r>
                        <a:rPr lang="en" sz="800" b="1">
                          <a:solidFill>
                            <a:schemeClr val="dk1"/>
                          </a:solidFill>
                        </a:rPr>
                        <a:t>Cleanability - </a:t>
                      </a:r>
                      <a:endParaRPr sz="800" b="1">
                        <a:solidFill>
                          <a:schemeClr val="dk1"/>
                        </a:solidFill>
                      </a:endParaRPr>
                    </a:p>
                    <a:p>
                      <a:pPr marL="0" lvl="0" indent="0" algn="l" rtl="0">
                        <a:lnSpc>
                          <a:spcPct val="120000"/>
                        </a:lnSpc>
                        <a:spcBef>
                          <a:spcPts val="0"/>
                        </a:spcBef>
                        <a:spcAft>
                          <a:spcPts val="0"/>
                        </a:spcAft>
                        <a:buNone/>
                      </a:pPr>
                      <a:r>
                        <a:rPr lang="en" sz="800">
                          <a:solidFill>
                            <a:schemeClr val="dk1"/>
                          </a:solidFill>
                        </a:rPr>
                        <a:t>The</a:t>
                      </a:r>
                      <a:r>
                        <a:rPr lang="en" sz="800" b="1">
                          <a:solidFill>
                            <a:schemeClr val="dk1"/>
                          </a:solidFill>
                        </a:rPr>
                        <a:t> </a:t>
                      </a:r>
                      <a:r>
                        <a:rPr lang="en" sz="800">
                          <a:solidFill>
                            <a:schemeClr val="dk1"/>
                          </a:solidFill>
                        </a:rPr>
                        <a:t>Pill Bot system will be sterilizable. The panels will be resistant to degradation by bleach and alcohol and sealed with an IP-68 compliant sealant on all closed edges.</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F9CB9C"/>
                    </a:solidFill>
                  </a:tcPr>
                </a:tc>
                <a:tc>
                  <a:txBody>
                    <a:bodyPr/>
                    <a:lstStyle/>
                    <a:p>
                      <a:pPr marL="0" lvl="0" indent="0" algn="l" rtl="0">
                        <a:lnSpc>
                          <a:spcPct val="120000"/>
                        </a:lnSpc>
                        <a:spcBef>
                          <a:spcPts val="0"/>
                        </a:spcBef>
                        <a:spcAft>
                          <a:spcPts val="0"/>
                        </a:spcAft>
                        <a:buNone/>
                      </a:pPr>
                      <a:r>
                        <a:rPr lang="en" sz="800"/>
                        <a:t>Lockbox interior structure consists of non-abrasive polycarbonate panels that are resistant to degradation by bleach and alcohol </a:t>
                      </a:r>
                      <a:r>
                        <a:rPr lang="en" sz="800">
                          <a:solidFill>
                            <a:schemeClr val="dk1"/>
                          </a:solidFill>
                        </a:rPr>
                        <a:t>(not exterior panels).</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F9CB9C"/>
                    </a:solidFill>
                  </a:tcPr>
                </a:tc>
                <a:extLst>
                  <a:ext uri="{0D108BD9-81ED-4DB2-BD59-A6C34878D82A}">
                    <a16:rowId xmlns:a16="http://schemas.microsoft.com/office/drawing/2014/main" val="10005"/>
                  </a:ext>
                </a:extLst>
              </a:tr>
            </a:tbl>
          </a:graphicData>
        </a:graphic>
      </p:graphicFrame>
      <p:sp>
        <p:nvSpPr>
          <p:cNvPr id="109" name="Google Shape;109;p19"/>
          <p:cNvSpPr txBox="1"/>
          <p:nvPr/>
        </p:nvSpPr>
        <p:spPr>
          <a:xfrm>
            <a:off x="45300" y="824625"/>
            <a:ext cx="4702800" cy="34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4A86E8"/>
                </a:solidFill>
              </a:rPr>
              <a:t>Safety and Security</a:t>
            </a:r>
            <a:endParaRPr sz="1800">
              <a:solidFill>
                <a:srgbClr val="4A86E8"/>
              </a:solidFill>
            </a:endParaRPr>
          </a:p>
        </p:txBody>
      </p:sp>
      <p:sp>
        <p:nvSpPr>
          <p:cNvPr id="110" name="Google Shape;110;p19"/>
          <p:cNvSpPr txBox="1"/>
          <p:nvPr/>
        </p:nvSpPr>
        <p:spPr>
          <a:xfrm>
            <a:off x="217525" y="594825"/>
            <a:ext cx="6582900" cy="22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a:t>
            </a:r>
            <a:r>
              <a:rPr lang="en" sz="700"/>
              <a:t> </a:t>
            </a:r>
            <a:r>
              <a:rPr lang="en" sz="700" b="1"/>
              <a:t>Passed specs are in highlighted in </a:t>
            </a:r>
            <a:r>
              <a:rPr lang="en" sz="700" b="1">
                <a:solidFill>
                  <a:srgbClr val="00FF00"/>
                </a:solidFill>
              </a:rPr>
              <a:t>green</a:t>
            </a:r>
            <a:r>
              <a:rPr lang="en" sz="700" b="1"/>
              <a:t>, partial pass in </a:t>
            </a:r>
            <a:r>
              <a:rPr lang="en" sz="700" b="1">
                <a:solidFill>
                  <a:srgbClr val="FF9900"/>
                </a:solidFill>
              </a:rPr>
              <a:t>orange</a:t>
            </a:r>
            <a:r>
              <a:rPr lang="en" sz="700" b="1"/>
              <a:t>, failed specs in </a:t>
            </a:r>
            <a:r>
              <a:rPr lang="en" sz="700" b="1">
                <a:solidFill>
                  <a:srgbClr val="CC0000"/>
                </a:solidFill>
              </a:rPr>
              <a:t>red</a:t>
            </a:r>
            <a:endParaRPr sz="700" b="1">
              <a:solidFill>
                <a:srgbClr val="CC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0"/>
          <p:cNvSpPr txBox="1">
            <a:spLocks noGrp="1"/>
          </p:cNvSpPr>
          <p:nvPr>
            <p:ph type="title" idx="4294967295"/>
          </p:nvPr>
        </p:nvSpPr>
        <p:spPr>
          <a:xfrm>
            <a:off x="311713" y="785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4A86E8"/>
                </a:solidFill>
              </a:rPr>
              <a:t>Functional Specifications </a:t>
            </a:r>
            <a:endParaRPr sz="3000">
              <a:solidFill>
                <a:srgbClr val="4A86E8"/>
              </a:solidFill>
            </a:endParaRPr>
          </a:p>
        </p:txBody>
      </p:sp>
      <p:graphicFrame>
        <p:nvGraphicFramePr>
          <p:cNvPr id="116" name="Google Shape;116;p20"/>
          <p:cNvGraphicFramePr/>
          <p:nvPr/>
        </p:nvGraphicFramePr>
        <p:xfrm>
          <a:off x="166138" y="1184075"/>
          <a:ext cx="8395250" cy="3000114"/>
        </p:xfrm>
        <a:graphic>
          <a:graphicData uri="http://schemas.openxmlformats.org/drawingml/2006/table">
            <a:tbl>
              <a:tblPr>
                <a:noFill/>
                <a:tableStyleId>{B807C8E5-5983-4EFE-9E18-6B3E90759C73}</a:tableStyleId>
              </a:tblPr>
              <a:tblGrid>
                <a:gridCol w="783900">
                  <a:extLst>
                    <a:ext uri="{9D8B030D-6E8A-4147-A177-3AD203B41FA5}">
                      <a16:colId xmlns:a16="http://schemas.microsoft.com/office/drawing/2014/main" val="20000"/>
                    </a:ext>
                  </a:extLst>
                </a:gridCol>
                <a:gridCol w="4141075">
                  <a:extLst>
                    <a:ext uri="{9D8B030D-6E8A-4147-A177-3AD203B41FA5}">
                      <a16:colId xmlns:a16="http://schemas.microsoft.com/office/drawing/2014/main" val="20001"/>
                    </a:ext>
                  </a:extLst>
                </a:gridCol>
                <a:gridCol w="3470275">
                  <a:extLst>
                    <a:ext uri="{9D8B030D-6E8A-4147-A177-3AD203B41FA5}">
                      <a16:colId xmlns:a16="http://schemas.microsoft.com/office/drawing/2014/main" val="20002"/>
                    </a:ext>
                  </a:extLst>
                </a:gridCol>
              </a:tblGrid>
              <a:tr h="316250">
                <a:tc>
                  <a:txBody>
                    <a:bodyPr/>
                    <a:lstStyle/>
                    <a:p>
                      <a:pPr marL="0" lvl="0" indent="0" algn="l" rtl="0">
                        <a:lnSpc>
                          <a:spcPct val="120000"/>
                        </a:lnSpc>
                        <a:spcBef>
                          <a:spcPts val="0"/>
                        </a:spcBef>
                        <a:spcAft>
                          <a:spcPts val="0"/>
                        </a:spcAft>
                        <a:buNone/>
                      </a:pPr>
                      <a:r>
                        <a:rPr lang="en" sz="900" b="1"/>
                        <a:t>Spec ID</a:t>
                      </a:r>
                      <a:endParaRPr sz="9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tc>
                  <a:txBody>
                    <a:bodyPr/>
                    <a:lstStyle/>
                    <a:p>
                      <a:pPr marL="0" lvl="0" indent="0" algn="l" rtl="0">
                        <a:lnSpc>
                          <a:spcPct val="120000"/>
                        </a:lnSpc>
                        <a:spcBef>
                          <a:spcPts val="0"/>
                        </a:spcBef>
                        <a:spcAft>
                          <a:spcPts val="0"/>
                        </a:spcAft>
                        <a:buNone/>
                      </a:pPr>
                      <a:r>
                        <a:rPr lang="en" sz="900" b="1"/>
                        <a:t>Requirement</a:t>
                      </a:r>
                      <a:endParaRPr sz="9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tc>
                  <a:txBody>
                    <a:bodyPr/>
                    <a:lstStyle/>
                    <a:p>
                      <a:pPr marL="0" lvl="0" indent="0" algn="l" rtl="0">
                        <a:lnSpc>
                          <a:spcPct val="120000"/>
                        </a:lnSpc>
                        <a:spcBef>
                          <a:spcPts val="0"/>
                        </a:spcBef>
                        <a:spcAft>
                          <a:spcPts val="0"/>
                        </a:spcAft>
                        <a:buNone/>
                      </a:pPr>
                      <a:r>
                        <a:rPr lang="en" sz="900" b="1"/>
                        <a:t>Status</a:t>
                      </a:r>
                      <a:endParaRPr sz="9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543525">
                <a:tc>
                  <a:txBody>
                    <a:bodyPr/>
                    <a:lstStyle/>
                    <a:p>
                      <a:pPr marL="0" lvl="0" indent="0" algn="l" rtl="0">
                        <a:lnSpc>
                          <a:spcPct val="120000"/>
                        </a:lnSpc>
                        <a:spcBef>
                          <a:spcPts val="0"/>
                        </a:spcBef>
                        <a:spcAft>
                          <a:spcPts val="0"/>
                        </a:spcAft>
                        <a:buNone/>
                      </a:pPr>
                      <a:r>
                        <a:rPr lang="en" sz="900"/>
                        <a:t>E-01</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900" b="1">
                          <a:solidFill>
                            <a:schemeClr val="dk1"/>
                          </a:solidFill>
                        </a:rPr>
                        <a:t>Speed - </a:t>
                      </a:r>
                      <a:endParaRPr sz="900" b="1">
                        <a:solidFill>
                          <a:schemeClr val="dk1"/>
                        </a:solidFill>
                      </a:endParaRPr>
                    </a:p>
                    <a:p>
                      <a:pPr marL="0" lvl="0" indent="0" algn="l" rtl="0">
                        <a:lnSpc>
                          <a:spcPct val="120000"/>
                        </a:lnSpc>
                        <a:spcBef>
                          <a:spcPts val="0"/>
                        </a:spcBef>
                        <a:spcAft>
                          <a:spcPts val="0"/>
                        </a:spcAft>
                        <a:buNone/>
                      </a:pPr>
                      <a:r>
                        <a:rPr lang="en" sz="900">
                          <a:solidFill>
                            <a:schemeClr val="dk1"/>
                          </a:solidFill>
                        </a:rPr>
                        <a:t>The system shall be able to travel at a velocity of at least 1.5 ft/s, and system should be able to travel at a velocity of at least 2.0 ft/s</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900">
                          <a:solidFill>
                            <a:schemeClr val="dk1"/>
                          </a:solidFill>
                        </a:rPr>
                        <a:t>The Pill Bot is able to travel from one room to the other at a speed of 2.13 ft/s</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1"/>
                  </a:ext>
                </a:extLst>
              </a:tr>
              <a:tr h="543525">
                <a:tc>
                  <a:txBody>
                    <a:bodyPr/>
                    <a:lstStyle/>
                    <a:p>
                      <a:pPr marL="0" lvl="0" indent="0" algn="l" rtl="0">
                        <a:lnSpc>
                          <a:spcPct val="120000"/>
                        </a:lnSpc>
                        <a:spcBef>
                          <a:spcPts val="0"/>
                        </a:spcBef>
                        <a:spcAft>
                          <a:spcPts val="0"/>
                        </a:spcAft>
                        <a:buNone/>
                      </a:pPr>
                      <a:r>
                        <a:rPr lang="en" sz="900"/>
                        <a:t>E-02</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900" b="1">
                          <a:solidFill>
                            <a:schemeClr val="dk1"/>
                          </a:solidFill>
                        </a:rPr>
                        <a:t>Battery Usage - </a:t>
                      </a:r>
                      <a:endParaRPr sz="900" b="1">
                        <a:solidFill>
                          <a:schemeClr val="dk1"/>
                        </a:solidFill>
                      </a:endParaRPr>
                    </a:p>
                    <a:p>
                      <a:pPr marL="0" lvl="0" indent="0" algn="l" rtl="0">
                        <a:lnSpc>
                          <a:spcPct val="120000"/>
                        </a:lnSpc>
                        <a:spcBef>
                          <a:spcPts val="0"/>
                        </a:spcBef>
                        <a:spcAft>
                          <a:spcPts val="0"/>
                        </a:spcAft>
                        <a:buNone/>
                      </a:pPr>
                      <a:r>
                        <a:rPr lang="en" sz="900">
                          <a:solidFill>
                            <a:schemeClr val="dk1"/>
                          </a:solidFill>
                        </a:rPr>
                        <a:t>The system battery shall support 8 hours of continuous operation with a 50% duty cycle, and should support 12 hours with a 50% duty cycle.</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900"/>
                        <a:t>11 hours and 8 minutes of continuous operation</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2"/>
                  </a:ext>
                </a:extLst>
              </a:tr>
              <a:tr h="816500">
                <a:tc>
                  <a:txBody>
                    <a:bodyPr/>
                    <a:lstStyle/>
                    <a:p>
                      <a:pPr marL="0" lvl="0" indent="0" algn="l" rtl="0">
                        <a:lnSpc>
                          <a:spcPct val="120000"/>
                        </a:lnSpc>
                        <a:spcBef>
                          <a:spcPts val="0"/>
                        </a:spcBef>
                        <a:spcAft>
                          <a:spcPts val="0"/>
                        </a:spcAft>
                        <a:buNone/>
                      </a:pPr>
                      <a:r>
                        <a:rPr lang="en" sz="900"/>
                        <a:t>E-03</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DD7E6B"/>
                    </a:solidFill>
                  </a:tcPr>
                </a:tc>
                <a:tc>
                  <a:txBody>
                    <a:bodyPr/>
                    <a:lstStyle/>
                    <a:p>
                      <a:pPr marL="0" lvl="0" indent="0" algn="l" rtl="0">
                        <a:lnSpc>
                          <a:spcPct val="120000"/>
                        </a:lnSpc>
                        <a:spcBef>
                          <a:spcPts val="0"/>
                        </a:spcBef>
                        <a:spcAft>
                          <a:spcPts val="0"/>
                        </a:spcAft>
                        <a:buNone/>
                      </a:pPr>
                      <a:r>
                        <a:rPr lang="en" sz="900" b="1">
                          <a:solidFill>
                            <a:schemeClr val="dk1"/>
                          </a:solidFill>
                        </a:rPr>
                        <a:t>Home Base - </a:t>
                      </a:r>
                      <a:endParaRPr sz="900" b="1">
                        <a:solidFill>
                          <a:schemeClr val="dk1"/>
                        </a:solidFill>
                      </a:endParaRPr>
                    </a:p>
                    <a:p>
                      <a:pPr marL="0" lvl="0" indent="0" algn="l" rtl="0">
                        <a:lnSpc>
                          <a:spcPct val="120000"/>
                        </a:lnSpc>
                        <a:spcBef>
                          <a:spcPts val="0"/>
                        </a:spcBef>
                        <a:spcAft>
                          <a:spcPts val="0"/>
                        </a:spcAft>
                        <a:buNone/>
                      </a:pPr>
                      <a:r>
                        <a:rPr lang="en" sz="900">
                          <a:solidFill>
                            <a:schemeClr val="dk1"/>
                          </a:solidFill>
                        </a:rPr>
                        <a:t>When a delivery cycle is completed, the bot shall return to its “home base” charging station within 3 ft of its designated wall outlet.</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DD7E6B"/>
                    </a:solidFill>
                  </a:tcPr>
                </a:tc>
                <a:tc>
                  <a:txBody>
                    <a:bodyPr/>
                    <a:lstStyle/>
                    <a:p>
                      <a:pPr marL="0" lvl="0" indent="0" algn="l" rtl="0">
                        <a:lnSpc>
                          <a:spcPct val="120000"/>
                        </a:lnSpc>
                        <a:spcBef>
                          <a:spcPts val="0"/>
                        </a:spcBef>
                        <a:spcAft>
                          <a:spcPts val="0"/>
                        </a:spcAft>
                        <a:buNone/>
                      </a:pPr>
                      <a:br>
                        <a:rPr lang="en" sz="900"/>
                      </a:br>
                      <a:r>
                        <a:rPr lang="en" sz="900"/>
                        <a:t>Code is written and path is programmed, but we have not been able to conduct this test</a:t>
                      </a:r>
                      <a:br>
                        <a:rPr lang="en" sz="900"/>
                      </a:br>
                      <a:br>
                        <a:rPr lang="en" sz="900"/>
                      </a:b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DD7E6B"/>
                    </a:solidFill>
                  </a:tcPr>
                </a:tc>
                <a:extLst>
                  <a:ext uri="{0D108BD9-81ED-4DB2-BD59-A6C34878D82A}">
                    <a16:rowId xmlns:a16="http://schemas.microsoft.com/office/drawing/2014/main" val="10003"/>
                  </a:ext>
                </a:extLst>
              </a:tr>
              <a:tr h="490050">
                <a:tc>
                  <a:txBody>
                    <a:bodyPr/>
                    <a:lstStyle/>
                    <a:p>
                      <a:pPr marL="0" lvl="0" indent="0" algn="l" rtl="0">
                        <a:lnSpc>
                          <a:spcPct val="120000"/>
                        </a:lnSpc>
                        <a:spcBef>
                          <a:spcPts val="0"/>
                        </a:spcBef>
                        <a:spcAft>
                          <a:spcPts val="0"/>
                        </a:spcAft>
                        <a:buNone/>
                      </a:pPr>
                      <a:r>
                        <a:rPr lang="en" sz="900"/>
                        <a:t>E-04</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00000"/>
                        </a:lnSpc>
                        <a:spcBef>
                          <a:spcPts val="0"/>
                        </a:spcBef>
                        <a:spcAft>
                          <a:spcPts val="0"/>
                        </a:spcAft>
                        <a:buNone/>
                      </a:pPr>
                      <a:r>
                        <a:rPr lang="en" sz="900" b="1">
                          <a:solidFill>
                            <a:schemeClr val="dk1"/>
                          </a:solidFill>
                        </a:rPr>
                        <a:t>Charging Time - </a:t>
                      </a:r>
                      <a:endParaRPr sz="900" b="1">
                        <a:solidFill>
                          <a:schemeClr val="dk1"/>
                        </a:solidFill>
                      </a:endParaRPr>
                    </a:p>
                    <a:p>
                      <a:pPr marL="0" lvl="0" indent="0" algn="l" rtl="0">
                        <a:lnSpc>
                          <a:spcPct val="100000"/>
                        </a:lnSpc>
                        <a:spcBef>
                          <a:spcPts val="0"/>
                        </a:spcBef>
                        <a:spcAft>
                          <a:spcPts val="0"/>
                        </a:spcAft>
                        <a:buNone/>
                      </a:pPr>
                      <a:r>
                        <a:rPr lang="en" sz="900">
                          <a:solidFill>
                            <a:schemeClr val="dk1"/>
                          </a:solidFill>
                        </a:rPr>
                        <a:t>The system’s battery shall fully recharge within 16 hours of being plugged in and should fully recharge within 8 hours.</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900">
                          <a:solidFill>
                            <a:schemeClr val="dk1"/>
                          </a:solidFill>
                        </a:rPr>
                        <a:t> 12 hours and 10 minutes of charging time</a:t>
                      </a:r>
                      <a:endParaRPr sz="9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4"/>
                  </a:ext>
                </a:extLst>
              </a:tr>
            </a:tbl>
          </a:graphicData>
        </a:graphic>
      </p:graphicFrame>
      <p:sp>
        <p:nvSpPr>
          <p:cNvPr id="117" name="Google Shape;117;p20"/>
          <p:cNvSpPr txBox="1"/>
          <p:nvPr/>
        </p:nvSpPr>
        <p:spPr>
          <a:xfrm>
            <a:off x="166150" y="842075"/>
            <a:ext cx="2984700" cy="34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4A86E8"/>
                </a:solidFill>
              </a:rPr>
              <a:t>Efficiency</a:t>
            </a:r>
            <a:endParaRPr sz="1800">
              <a:solidFill>
                <a:srgbClr val="4A86E8"/>
              </a:solidFill>
            </a:endParaRPr>
          </a:p>
        </p:txBody>
      </p:sp>
      <p:sp>
        <p:nvSpPr>
          <p:cNvPr id="118" name="Google Shape;118;p20"/>
          <p:cNvSpPr txBox="1"/>
          <p:nvPr/>
        </p:nvSpPr>
        <p:spPr>
          <a:xfrm>
            <a:off x="217525" y="594825"/>
            <a:ext cx="6582900" cy="22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a:t>
            </a:r>
            <a:r>
              <a:rPr lang="en" sz="700"/>
              <a:t> </a:t>
            </a:r>
            <a:r>
              <a:rPr lang="en" sz="700" b="1"/>
              <a:t>Passed specs are in highlighted in </a:t>
            </a:r>
            <a:r>
              <a:rPr lang="en" sz="700" b="1">
                <a:solidFill>
                  <a:srgbClr val="00FF00"/>
                </a:solidFill>
              </a:rPr>
              <a:t>green</a:t>
            </a:r>
            <a:r>
              <a:rPr lang="en" sz="700" b="1"/>
              <a:t>, partial pass in </a:t>
            </a:r>
            <a:r>
              <a:rPr lang="en" sz="700" b="1">
                <a:solidFill>
                  <a:srgbClr val="FF9900"/>
                </a:solidFill>
              </a:rPr>
              <a:t>orange</a:t>
            </a:r>
            <a:r>
              <a:rPr lang="en" sz="700" b="1"/>
              <a:t>, failed specs in </a:t>
            </a:r>
            <a:r>
              <a:rPr lang="en" sz="700" b="1">
                <a:solidFill>
                  <a:srgbClr val="CC0000"/>
                </a:solidFill>
              </a:rPr>
              <a:t>red</a:t>
            </a:r>
            <a:endParaRPr sz="700" b="1">
              <a:solidFill>
                <a:srgbClr val="CC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1"/>
          <p:cNvSpPr txBox="1">
            <a:spLocks noGrp="1"/>
          </p:cNvSpPr>
          <p:nvPr>
            <p:ph type="title" idx="4294967295"/>
          </p:nvPr>
        </p:nvSpPr>
        <p:spPr>
          <a:xfrm>
            <a:off x="311713" y="78525"/>
            <a:ext cx="8520600" cy="572700"/>
          </a:xfrm>
          <a:prstGeom prst="rect">
            <a:avLst/>
          </a:prstGeom>
          <a:noFill/>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4A86E8"/>
                </a:solidFill>
              </a:rPr>
              <a:t>Functional Specifications </a:t>
            </a:r>
            <a:endParaRPr sz="3000">
              <a:solidFill>
                <a:srgbClr val="4A86E8"/>
              </a:solidFill>
            </a:endParaRPr>
          </a:p>
        </p:txBody>
      </p:sp>
      <p:graphicFrame>
        <p:nvGraphicFramePr>
          <p:cNvPr id="124" name="Google Shape;124;p21"/>
          <p:cNvGraphicFramePr/>
          <p:nvPr/>
        </p:nvGraphicFramePr>
        <p:xfrm>
          <a:off x="177675" y="1278625"/>
          <a:ext cx="8654650" cy="2854208"/>
        </p:xfrm>
        <a:graphic>
          <a:graphicData uri="http://schemas.openxmlformats.org/drawingml/2006/table">
            <a:tbl>
              <a:tblPr>
                <a:noFill/>
                <a:tableStyleId>{B807C8E5-5983-4EFE-9E18-6B3E90759C73}</a:tableStyleId>
              </a:tblPr>
              <a:tblGrid>
                <a:gridCol w="594525">
                  <a:extLst>
                    <a:ext uri="{9D8B030D-6E8A-4147-A177-3AD203B41FA5}">
                      <a16:colId xmlns:a16="http://schemas.microsoft.com/office/drawing/2014/main" val="20000"/>
                    </a:ext>
                  </a:extLst>
                </a:gridCol>
                <a:gridCol w="5724050">
                  <a:extLst>
                    <a:ext uri="{9D8B030D-6E8A-4147-A177-3AD203B41FA5}">
                      <a16:colId xmlns:a16="http://schemas.microsoft.com/office/drawing/2014/main" val="20001"/>
                    </a:ext>
                  </a:extLst>
                </a:gridCol>
                <a:gridCol w="2336075">
                  <a:extLst>
                    <a:ext uri="{9D8B030D-6E8A-4147-A177-3AD203B41FA5}">
                      <a16:colId xmlns:a16="http://schemas.microsoft.com/office/drawing/2014/main" val="20002"/>
                    </a:ext>
                  </a:extLst>
                </a:gridCol>
              </a:tblGrid>
              <a:tr h="318800">
                <a:tc>
                  <a:txBody>
                    <a:bodyPr/>
                    <a:lstStyle/>
                    <a:p>
                      <a:pPr marL="0" lvl="0" indent="0" algn="l" rtl="0">
                        <a:lnSpc>
                          <a:spcPct val="120000"/>
                        </a:lnSpc>
                        <a:spcBef>
                          <a:spcPts val="0"/>
                        </a:spcBef>
                        <a:spcAft>
                          <a:spcPts val="0"/>
                        </a:spcAft>
                        <a:buNone/>
                      </a:pPr>
                      <a:r>
                        <a:rPr lang="en" sz="800" b="1"/>
                        <a:t>Spec ID</a:t>
                      </a:r>
                      <a:endParaRPr sz="8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tc>
                  <a:txBody>
                    <a:bodyPr/>
                    <a:lstStyle/>
                    <a:p>
                      <a:pPr marL="0" lvl="0" indent="0" algn="l" rtl="0">
                        <a:lnSpc>
                          <a:spcPct val="120000"/>
                        </a:lnSpc>
                        <a:spcBef>
                          <a:spcPts val="0"/>
                        </a:spcBef>
                        <a:spcAft>
                          <a:spcPts val="0"/>
                        </a:spcAft>
                        <a:buNone/>
                      </a:pPr>
                      <a:r>
                        <a:rPr lang="en" sz="800" b="1"/>
                        <a:t>Requirement</a:t>
                      </a:r>
                      <a:endParaRPr sz="8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tc>
                  <a:txBody>
                    <a:bodyPr/>
                    <a:lstStyle/>
                    <a:p>
                      <a:pPr marL="0" lvl="0" indent="0" algn="ctr" rtl="0">
                        <a:lnSpc>
                          <a:spcPct val="120000"/>
                        </a:lnSpc>
                        <a:spcBef>
                          <a:spcPts val="0"/>
                        </a:spcBef>
                        <a:spcAft>
                          <a:spcPts val="0"/>
                        </a:spcAft>
                        <a:buNone/>
                      </a:pPr>
                      <a:r>
                        <a:rPr lang="en" sz="800" b="1"/>
                        <a:t>Status</a:t>
                      </a:r>
                      <a:endParaRPr sz="800" b="1"/>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569100">
                <a:tc>
                  <a:txBody>
                    <a:bodyPr/>
                    <a:lstStyle/>
                    <a:p>
                      <a:pPr marL="0" lvl="0" indent="0" algn="l" rtl="0">
                        <a:lnSpc>
                          <a:spcPct val="120000"/>
                        </a:lnSpc>
                        <a:spcBef>
                          <a:spcPts val="0"/>
                        </a:spcBef>
                        <a:spcAft>
                          <a:spcPts val="0"/>
                        </a:spcAft>
                        <a:buNone/>
                      </a:pPr>
                      <a:r>
                        <a:rPr lang="en" sz="800"/>
                        <a:t>A-01</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Clr>
                          <a:schemeClr val="dk1"/>
                        </a:buClr>
                        <a:buSzPts val="1100"/>
                        <a:buFont typeface="Arial"/>
                        <a:buNone/>
                      </a:pPr>
                      <a:r>
                        <a:rPr lang="en" sz="800" b="1">
                          <a:solidFill>
                            <a:schemeClr val="dk1"/>
                          </a:solidFill>
                        </a:rPr>
                        <a:t>IR Distance Calculation - </a:t>
                      </a:r>
                      <a:endParaRPr sz="800" b="1">
                        <a:solidFill>
                          <a:schemeClr val="dk1"/>
                        </a:solidFill>
                      </a:endParaRPr>
                    </a:p>
                    <a:p>
                      <a:pPr marL="0" lvl="0" indent="0" algn="l" rtl="0">
                        <a:lnSpc>
                          <a:spcPct val="120000"/>
                        </a:lnSpc>
                        <a:spcBef>
                          <a:spcPts val="0"/>
                        </a:spcBef>
                        <a:spcAft>
                          <a:spcPts val="0"/>
                        </a:spcAft>
                        <a:buClr>
                          <a:schemeClr val="dk1"/>
                        </a:buClr>
                        <a:buSzPts val="1100"/>
                        <a:buFont typeface="Arial"/>
                        <a:buNone/>
                      </a:pPr>
                      <a:r>
                        <a:rPr lang="en" sz="800">
                          <a:solidFill>
                            <a:schemeClr val="dk1"/>
                          </a:solidFill>
                        </a:rPr>
                        <a:t>The system shall calculate distance travelled over 10 feet with at least 80% accuracy, and should calculate distance travelled over 10 feet with 95% accuracy.</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800">
                          <a:solidFill>
                            <a:schemeClr val="dk1"/>
                          </a:solidFill>
                        </a:rPr>
                        <a:t>The Pill Bot was able to calculate distance travelled with 98% accuracy</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1"/>
                  </a:ext>
                </a:extLst>
              </a:tr>
              <a:tr h="624275">
                <a:tc>
                  <a:txBody>
                    <a:bodyPr/>
                    <a:lstStyle/>
                    <a:p>
                      <a:pPr marL="0" lvl="0" indent="0" algn="l" rtl="0">
                        <a:lnSpc>
                          <a:spcPct val="120000"/>
                        </a:lnSpc>
                        <a:spcBef>
                          <a:spcPts val="0"/>
                        </a:spcBef>
                        <a:spcAft>
                          <a:spcPts val="0"/>
                        </a:spcAft>
                        <a:buNone/>
                      </a:pPr>
                      <a:r>
                        <a:rPr lang="en" sz="800"/>
                        <a:t>A-02</a:t>
                      </a:r>
                      <a:endParaRPr sz="800"/>
                    </a:p>
                    <a:p>
                      <a:pPr marL="0" lvl="0" indent="0" algn="l" rtl="0">
                        <a:lnSpc>
                          <a:spcPct val="115000"/>
                        </a:lnSpc>
                        <a:spcBef>
                          <a:spcPts val="0"/>
                        </a:spcBef>
                        <a:spcAft>
                          <a:spcPts val="0"/>
                        </a:spcAft>
                        <a:buNone/>
                      </a:pPr>
                      <a:endParaRPr sz="800">
                        <a:latin typeface="Times New Roman"/>
                        <a:ea typeface="Times New Roman"/>
                        <a:cs typeface="Times New Roman"/>
                        <a:sym typeface="Times New Roman"/>
                      </a:endParaRPr>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Clr>
                          <a:schemeClr val="dk1"/>
                        </a:buClr>
                        <a:buSzPts val="1100"/>
                        <a:buFont typeface="Arial"/>
                        <a:buNone/>
                      </a:pPr>
                      <a:r>
                        <a:rPr lang="en" sz="800" b="1">
                          <a:solidFill>
                            <a:schemeClr val="dk1"/>
                          </a:solidFill>
                        </a:rPr>
                        <a:t>Navigation - </a:t>
                      </a:r>
                      <a:endParaRPr sz="800" b="1">
                        <a:solidFill>
                          <a:schemeClr val="dk1"/>
                        </a:solidFill>
                      </a:endParaRPr>
                    </a:p>
                    <a:p>
                      <a:pPr marL="0" lvl="0" indent="0" algn="l" rtl="0">
                        <a:lnSpc>
                          <a:spcPct val="120000"/>
                        </a:lnSpc>
                        <a:spcBef>
                          <a:spcPts val="0"/>
                        </a:spcBef>
                        <a:spcAft>
                          <a:spcPts val="0"/>
                        </a:spcAft>
                        <a:buClr>
                          <a:schemeClr val="dk1"/>
                        </a:buClr>
                        <a:buSzPts val="1100"/>
                        <a:buFont typeface="Arial"/>
                        <a:buNone/>
                      </a:pPr>
                      <a:r>
                        <a:rPr lang="en" sz="800">
                          <a:solidFill>
                            <a:schemeClr val="dk1"/>
                          </a:solidFill>
                        </a:rPr>
                        <a:t>The system shall detect and process 80% of the floor location RFID cards scanned and should detect, and process 95% of the floor location RFID cards scanned.</a:t>
                      </a:r>
                      <a:endParaRPr sz="800">
                        <a:solidFill>
                          <a:schemeClr val="dk1"/>
                        </a:solidFill>
                      </a:endParaRPr>
                    </a:p>
                    <a:p>
                      <a:pPr marL="0" lvl="0" indent="0" algn="l" rtl="0">
                        <a:lnSpc>
                          <a:spcPct val="120000"/>
                        </a:lnSpc>
                        <a:spcBef>
                          <a:spcPts val="0"/>
                        </a:spcBef>
                        <a:spcAft>
                          <a:spcPts val="0"/>
                        </a:spcAft>
                        <a:buNone/>
                      </a:pP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tc>
                  <a:txBody>
                    <a:bodyPr/>
                    <a:lstStyle/>
                    <a:p>
                      <a:pPr marL="0" lvl="0" indent="0" algn="l" rtl="0">
                        <a:lnSpc>
                          <a:spcPct val="120000"/>
                        </a:lnSpc>
                        <a:spcBef>
                          <a:spcPts val="0"/>
                        </a:spcBef>
                        <a:spcAft>
                          <a:spcPts val="0"/>
                        </a:spcAft>
                        <a:buNone/>
                      </a:pPr>
                      <a:r>
                        <a:rPr lang="en" sz="800">
                          <a:solidFill>
                            <a:schemeClr val="dk1"/>
                          </a:solidFill>
                        </a:rPr>
                        <a:t>The RFID scanner detected and processed 95% of the floor location RFID cards</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2"/>
                  </a:ext>
                </a:extLst>
              </a:tr>
              <a:tr h="569100">
                <a:tc>
                  <a:txBody>
                    <a:bodyPr/>
                    <a:lstStyle/>
                    <a:p>
                      <a:pPr marL="0" lvl="0" indent="0" algn="l" rtl="0">
                        <a:lnSpc>
                          <a:spcPct val="120000"/>
                        </a:lnSpc>
                        <a:spcBef>
                          <a:spcPts val="0"/>
                        </a:spcBef>
                        <a:spcAft>
                          <a:spcPts val="0"/>
                        </a:spcAft>
                        <a:buNone/>
                      </a:pPr>
                      <a:r>
                        <a:rPr lang="en" sz="800"/>
                        <a:t>A-03</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DD7E6B"/>
                    </a:solidFill>
                  </a:tcPr>
                </a:tc>
                <a:tc>
                  <a:txBody>
                    <a:bodyPr/>
                    <a:lstStyle/>
                    <a:p>
                      <a:pPr marL="0" lvl="0" indent="0" algn="l" rtl="0">
                        <a:lnSpc>
                          <a:spcPct val="120000"/>
                        </a:lnSpc>
                        <a:spcBef>
                          <a:spcPts val="0"/>
                        </a:spcBef>
                        <a:spcAft>
                          <a:spcPts val="0"/>
                        </a:spcAft>
                        <a:buClr>
                          <a:schemeClr val="dk1"/>
                        </a:buClr>
                        <a:buSzPts val="1100"/>
                        <a:buFont typeface="Arial"/>
                        <a:buNone/>
                      </a:pPr>
                      <a:r>
                        <a:rPr lang="en" sz="800" b="1">
                          <a:solidFill>
                            <a:schemeClr val="dk1"/>
                          </a:solidFill>
                        </a:rPr>
                        <a:t>Room Verification - </a:t>
                      </a:r>
                      <a:endParaRPr sz="800" b="1">
                        <a:solidFill>
                          <a:schemeClr val="dk1"/>
                        </a:solidFill>
                      </a:endParaRPr>
                    </a:p>
                    <a:p>
                      <a:pPr marL="0" lvl="0" indent="0" algn="l" rtl="0">
                        <a:lnSpc>
                          <a:spcPct val="120000"/>
                        </a:lnSpc>
                        <a:spcBef>
                          <a:spcPts val="0"/>
                        </a:spcBef>
                        <a:spcAft>
                          <a:spcPts val="0"/>
                        </a:spcAft>
                        <a:buClr>
                          <a:schemeClr val="dk1"/>
                        </a:buClr>
                        <a:buSzPts val="1100"/>
                        <a:buFont typeface="Arial"/>
                        <a:buNone/>
                      </a:pPr>
                      <a:r>
                        <a:rPr lang="en" sz="800">
                          <a:solidFill>
                            <a:schemeClr val="dk1"/>
                          </a:solidFill>
                        </a:rPr>
                        <a:t>The system shall arrive to the correct room 90% of the time, and should arrive to the correct room 98% of the time.</a:t>
                      </a:r>
                      <a:endParaRPr sz="800">
                        <a:solidFill>
                          <a:schemeClr val="dk1"/>
                        </a:solidFill>
                      </a:endParaRPr>
                    </a:p>
                    <a:p>
                      <a:pPr marL="0" lvl="0" indent="0" algn="l" rtl="0">
                        <a:lnSpc>
                          <a:spcPct val="120000"/>
                        </a:lnSpc>
                        <a:spcBef>
                          <a:spcPts val="0"/>
                        </a:spcBef>
                        <a:spcAft>
                          <a:spcPts val="0"/>
                        </a:spcAft>
                        <a:buNone/>
                      </a:pP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DD7E6B"/>
                    </a:solidFill>
                  </a:tcPr>
                </a:tc>
                <a:tc>
                  <a:txBody>
                    <a:bodyPr/>
                    <a:lstStyle/>
                    <a:p>
                      <a:pPr marL="0" lvl="0" indent="0" algn="l" rtl="0">
                        <a:lnSpc>
                          <a:spcPct val="120000"/>
                        </a:lnSpc>
                        <a:spcBef>
                          <a:spcPts val="0"/>
                        </a:spcBef>
                        <a:spcAft>
                          <a:spcPts val="0"/>
                        </a:spcAft>
                        <a:buNone/>
                      </a:pPr>
                      <a:r>
                        <a:rPr lang="en" sz="800"/>
                        <a:t>Programmed path code is complete, have not been able to successfully test without technical malfunction</a:t>
                      </a:r>
                      <a:br>
                        <a:rPr lang="en" sz="800"/>
                      </a:b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DD7E6B"/>
                    </a:solidFill>
                  </a:tcPr>
                </a:tc>
                <a:extLst>
                  <a:ext uri="{0D108BD9-81ED-4DB2-BD59-A6C34878D82A}">
                    <a16:rowId xmlns:a16="http://schemas.microsoft.com/office/drawing/2014/main" val="10003"/>
                  </a:ext>
                </a:extLst>
              </a:tr>
              <a:tr h="569100">
                <a:tc>
                  <a:txBody>
                    <a:bodyPr/>
                    <a:lstStyle/>
                    <a:p>
                      <a:pPr marL="0" lvl="0" indent="0" algn="l" rtl="0">
                        <a:lnSpc>
                          <a:spcPct val="120000"/>
                        </a:lnSpc>
                        <a:spcBef>
                          <a:spcPts val="0"/>
                        </a:spcBef>
                        <a:spcAft>
                          <a:spcPts val="0"/>
                        </a:spcAft>
                        <a:buNone/>
                      </a:pPr>
                      <a:r>
                        <a:rPr lang="en" sz="800"/>
                        <a:t>A-04</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DD7E6B"/>
                    </a:solidFill>
                  </a:tcPr>
                </a:tc>
                <a:tc>
                  <a:txBody>
                    <a:bodyPr/>
                    <a:lstStyle/>
                    <a:p>
                      <a:pPr marL="0" lvl="0" indent="0" algn="l" rtl="0">
                        <a:lnSpc>
                          <a:spcPct val="120000"/>
                        </a:lnSpc>
                        <a:spcBef>
                          <a:spcPts val="0"/>
                        </a:spcBef>
                        <a:spcAft>
                          <a:spcPts val="0"/>
                        </a:spcAft>
                        <a:buClr>
                          <a:schemeClr val="dk1"/>
                        </a:buClr>
                        <a:buSzPts val="1100"/>
                        <a:buFont typeface="Arial"/>
                        <a:buNone/>
                      </a:pPr>
                      <a:r>
                        <a:rPr lang="en" sz="800" b="1">
                          <a:solidFill>
                            <a:schemeClr val="dk1"/>
                          </a:solidFill>
                        </a:rPr>
                        <a:t>Delivery Time -</a:t>
                      </a:r>
                      <a:endParaRPr sz="800" b="1">
                        <a:solidFill>
                          <a:schemeClr val="dk1"/>
                        </a:solidFill>
                      </a:endParaRPr>
                    </a:p>
                    <a:p>
                      <a:pPr marL="0" lvl="0" indent="0" algn="l" rtl="0">
                        <a:lnSpc>
                          <a:spcPct val="120000"/>
                        </a:lnSpc>
                        <a:spcBef>
                          <a:spcPts val="0"/>
                        </a:spcBef>
                        <a:spcAft>
                          <a:spcPts val="0"/>
                        </a:spcAft>
                        <a:buClr>
                          <a:schemeClr val="dk1"/>
                        </a:buClr>
                        <a:buSzPts val="1100"/>
                        <a:buFont typeface="Arial"/>
                        <a:buNone/>
                      </a:pPr>
                      <a:r>
                        <a:rPr lang="en" sz="800">
                          <a:solidFill>
                            <a:schemeClr val="dk1"/>
                          </a:solidFill>
                        </a:rPr>
                        <a:t>The system, coming from home base or its previous room location, shall arrive to the correct room within three minutes of the scheduled delivery time, and should arrive to the correct room within one minute of the scheduled delivery time.</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DD7E6B"/>
                    </a:solidFill>
                  </a:tcPr>
                </a:tc>
                <a:tc>
                  <a:txBody>
                    <a:bodyPr/>
                    <a:lstStyle/>
                    <a:p>
                      <a:pPr marL="0" lvl="0" indent="0" algn="l" rtl="0">
                        <a:lnSpc>
                          <a:spcPct val="120000"/>
                        </a:lnSpc>
                        <a:spcBef>
                          <a:spcPts val="0"/>
                        </a:spcBef>
                        <a:spcAft>
                          <a:spcPts val="0"/>
                        </a:spcAft>
                        <a:buNone/>
                      </a:pPr>
                      <a:r>
                        <a:rPr lang="en" sz="800"/>
                        <a:t>Internal clock is programmed, but has not been able to bn tested due to malfunction.</a:t>
                      </a:r>
                      <a:endParaRPr sz="800"/>
                    </a:p>
                  </a:txBody>
                  <a:tcPr marL="63425" marR="63425" marT="63425" marB="63425">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DD7E6B"/>
                    </a:solidFill>
                  </a:tcPr>
                </a:tc>
                <a:extLst>
                  <a:ext uri="{0D108BD9-81ED-4DB2-BD59-A6C34878D82A}">
                    <a16:rowId xmlns:a16="http://schemas.microsoft.com/office/drawing/2014/main" val="10004"/>
                  </a:ext>
                </a:extLst>
              </a:tr>
            </a:tbl>
          </a:graphicData>
        </a:graphic>
      </p:graphicFrame>
      <p:sp>
        <p:nvSpPr>
          <p:cNvPr id="125" name="Google Shape;125;p21"/>
          <p:cNvSpPr txBox="1"/>
          <p:nvPr/>
        </p:nvSpPr>
        <p:spPr>
          <a:xfrm>
            <a:off x="120325" y="849125"/>
            <a:ext cx="2797500" cy="38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4A86E8"/>
                </a:solidFill>
              </a:rPr>
              <a:t>Accuracy </a:t>
            </a:r>
            <a:endParaRPr sz="1800">
              <a:solidFill>
                <a:srgbClr val="4A86E8"/>
              </a:solidFill>
            </a:endParaRPr>
          </a:p>
        </p:txBody>
      </p:sp>
      <p:sp>
        <p:nvSpPr>
          <p:cNvPr id="126" name="Google Shape;126;p21"/>
          <p:cNvSpPr txBox="1"/>
          <p:nvPr/>
        </p:nvSpPr>
        <p:spPr>
          <a:xfrm>
            <a:off x="217525" y="594825"/>
            <a:ext cx="6582900" cy="22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a:t>
            </a:r>
            <a:r>
              <a:rPr lang="en" sz="700"/>
              <a:t> </a:t>
            </a:r>
            <a:r>
              <a:rPr lang="en" sz="700" b="1"/>
              <a:t>Passed specs are in highlighted in </a:t>
            </a:r>
            <a:r>
              <a:rPr lang="en" sz="700" b="1">
                <a:solidFill>
                  <a:srgbClr val="00FF00"/>
                </a:solidFill>
              </a:rPr>
              <a:t>green</a:t>
            </a:r>
            <a:r>
              <a:rPr lang="en" sz="700" b="1"/>
              <a:t>, partial pass in </a:t>
            </a:r>
            <a:r>
              <a:rPr lang="en" sz="700" b="1">
                <a:solidFill>
                  <a:srgbClr val="FF9900"/>
                </a:solidFill>
              </a:rPr>
              <a:t>orange</a:t>
            </a:r>
            <a:r>
              <a:rPr lang="en" sz="700" b="1"/>
              <a:t>, failed specs in </a:t>
            </a:r>
            <a:r>
              <a:rPr lang="en" sz="700" b="1">
                <a:solidFill>
                  <a:srgbClr val="CC0000"/>
                </a:solidFill>
              </a:rPr>
              <a:t>red</a:t>
            </a:r>
            <a:endParaRPr sz="700" b="1">
              <a:solidFill>
                <a:srgbClr val="CC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2"/>
          <p:cNvSpPr txBox="1"/>
          <p:nvPr/>
        </p:nvSpPr>
        <p:spPr>
          <a:xfrm>
            <a:off x="447825" y="287475"/>
            <a:ext cx="5510400" cy="77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4A86E8"/>
                </a:solidFill>
              </a:rPr>
              <a:t>Videos - Distance Detection </a:t>
            </a:r>
            <a:r>
              <a:rPr lang="en" sz="3000"/>
              <a:t> </a:t>
            </a:r>
            <a:endParaRPr sz="3000"/>
          </a:p>
        </p:txBody>
      </p:sp>
      <p:pic>
        <p:nvPicPr>
          <p:cNvPr id="132" name="Google Shape;132;p22" title="IMG_3514.mp4">
            <a:hlinkClick r:id="rId3"/>
          </p:cNvPr>
          <p:cNvPicPr preferRelativeResize="0"/>
          <p:nvPr/>
        </p:nvPicPr>
        <p:blipFill>
          <a:blip r:embed="rId4">
            <a:alphaModFix/>
          </a:blip>
          <a:stretch>
            <a:fillRect/>
          </a:stretch>
        </p:blipFill>
        <p:spPr>
          <a:xfrm>
            <a:off x="1812100" y="972324"/>
            <a:ext cx="4701450" cy="35260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3"/>
          <p:cNvSpPr txBox="1"/>
          <p:nvPr/>
        </p:nvSpPr>
        <p:spPr>
          <a:xfrm>
            <a:off x="447825" y="287475"/>
            <a:ext cx="5510400" cy="77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4A86E8"/>
                </a:solidFill>
              </a:rPr>
              <a:t>Videos - Lockbox &amp; LED </a:t>
            </a:r>
            <a:r>
              <a:rPr lang="en" sz="3000"/>
              <a:t> </a:t>
            </a:r>
            <a:endParaRPr sz="3000"/>
          </a:p>
        </p:txBody>
      </p:sp>
      <p:pic>
        <p:nvPicPr>
          <p:cNvPr id="138" name="Google Shape;138;p23" title="IMG_2390.MOV">
            <a:hlinkClick r:id="rId3"/>
          </p:cNvPr>
          <p:cNvPicPr preferRelativeResize="0"/>
          <p:nvPr/>
        </p:nvPicPr>
        <p:blipFill>
          <a:blip r:embed="rId4">
            <a:alphaModFix/>
          </a:blip>
          <a:stretch>
            <a:fillRect/>
          </a:stretch>
        </p:blipFill>
        <p:spPr>
          <a:xfrm>
            <a:off x="1529450" y="908600"/>
            <a:ext cx="4929800" cy="36973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4"/>
          <p:cNvSpPr txBox="1"/>
          <p:nvPr/>
        </p:nvSpPr>
        <p:spPr>
          <a:xfrm>
            <a:off x="447825" y="287475"/>
            <a:ext cx="5510400" cy="77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4A86E8"/>
                </a:solidFill>
              </a:rPr>
              <a:t>Videos - Linear Motion</a:t>
            </a:r>
            <a:r>
              <a:rPr lang="en" sz="3000"/>
              <a:t> </a:t>
            </a:r>
            <a:endParaRPr sz="3000"/>
          </a:p>
        </p:txBody>
      </p:sp>
      <p:pic>
        <p:nvPicPr>
          <p:cNvPr id="144" name="Google Shape;144;p24" title="IMG_3456.mp4">
            <a:hlinkClick r:id="rId3"/>
          </p:cNvPr>
          <p:cNvPicPr preferRelativeResize="0"/>
          <p:nvPr/>
        </p:nvPicPr>
        <p:blipFill>
          <a:blip r:embed="rId4">
            <a:alphaModFix/>
          </a:blip>
          <a:stretch>
            <a:fillRect/>
          </a:stretch>
        </p:blipFill>
        <p:spPr>
          <a:xfrm>
            <a:off x="1580000" y="1064175"/>
            <a:ext cx="4572000" cy="3429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5"/>
          <p:cNvSpPr txBox="1"/>
          <p:nvPr/>
        </p:nvSpPr>
        <p:spPr>
          <a:xfrm>
            <a:off x="447825" y="287475"/>
            <a:ext cx="5510400" cy="77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4A86E8"/>
                </a:solidFill>
              </a:rPr>
              <a:t>Videos - Object Detection</a:t>
            </a:r>
            <a:endParaRPr sz="3000"/>
          </a:p>
        </p:txBody>
      </p:sp>
      <p:pic>
        <p:nvPicPr>
          <p:cNvPr id="150" name="Google Shape;150;p25" title="IMG-3614.MOV">
            <a:hlinkClick r:id="rId3"/>
          </p:cNvPr>
          <p:cNvPicPr preferRelativeResize="0"/>
          <p:nvPr/>
        </p:nvPicPr>
        <p:blipFill>
          <a:blip r:embed="rId4">
            <a:alphaModFix/>
          </a:blip>
          <a:stretch>
            <a:fillRect/>
          </a:stretch>
        </p:blipFill>
        <p:spPr>
          <a:xfrm>
            <a:off x="1845125" y="1091675"/>
            <a:ext cx="4926550" cy="36949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6"/>
          <p:cNvSpPr txBox="1"/>
          <p:nvPr/>
        </p:nvSpPr>
        <p:spPr>
          <a:xfrm>
            <a:off x="447825" y="287475"/>
            <a:ext cx="5510400" cy="77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4A86E8"/>
                </a:solidFill>
              </a:rPr>
              <a:t>Videos - LCD Screen</a:t>
            </a:r>
            <a:endParaRPr sz="3000"/>
          </a:p>
        </p:txBody>
      </p:sp>
      <p:pic>
        <p:nvPicPr>
          <p:cNvPr id="156" name="Google Shape;156;p26" title="Video (1).MOV">
            <a:hlinkClick r:id="rId3"/>
          </p:cNvPr>
          <p:cNvPicPr preferRelativeResize="0"/>
          <p:nvPr/>
        </p:nvPicPr>
        <p:blipFill>
          <a:blip r:embed="rId4">
            <a:alphaModFix/>
          </a:blip>
          <a:stretch>
            <a:fillRect/>
          </a:stretch>
        </p:blipFill>
        <p:spPr>
          <a:xfrm>
            <a:off x="1828800" y="1085575"/>
            <a:ext cx="5057200" cy="3792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7"/>
          <p:cNvSpPr txBox="1">
            <a:spLocks noGrp="1"/>
          </p:cNvSpPr>
          <p:nvPr>
            <p:ph type="title" idx="4294967295"/>
          </p:nvPr>
        </p:nvSpPr>
        <p:spPr>
          <a:xfrm>
            <a:off x="3188250" y="2285400"/>
            <a:ext cx="2767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rPr>
              <a:t>Questions?</a:t>
            </a:r>
            <a:endParaRPr>
              <a:solidFill>
                <a:srgbClr val="000000"/>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68B8E54D2B748428D2A6F141D14D58D" ma:contentTypeVersion="3" ma:contentTypeDescription="Create a new document." ma:contentTypeScope="" ma:versionID="cf306e5436880d278c1dc928da91097c">
  <xsd:schema xmlns:xsd="http://www.w3.org/2001/XMLSchema" xmlns:xs="http://www.w3.org/2001/XMLSchema" xmlns:p="http://schemas.microsoft.com/office/2006/metadata/properties" xmlns:ns2="503ada0e-b424-4582-b5c5-0b3833c0373e" targetNamespace="http://schemas.microsoft.com/office/2006/metadata/properties" ma:root="true" ma:fieldsID="4884256c71bed33a651b8d96a0971c44" ns2:_="">
    <xsd:import namespace="503ada0e-b424-4582-b5c5-0b3833c0373e"/>
    <xsd:element name="properties">
      <xsd:complexType>
        <xsd:sequence>
          <xsd:element name="documentManagement">
            <xsd:complexType>
              <xsd:all>
                <xsd:element ref="ns2:MediaServiceMetadata" minOccurs="0"/>
                <xsd:element ref="ns2:MediaServiceFastMetadata"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3ada0e-b424-4582-b5c5-0b3833c037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B1D983-4304-4939-A5F9-5A7F7DEE0B8D}">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2CA79BA-ECC8-4B42-BC1D-B9A6652624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3ada0e-b424-4582-b5c5-0b3833c037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324B9BF-5A29-486F-886B-5375213F0AC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14</Slides>
  <Notes>14</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Simple Light</vt:lpstr>
      <vt:lpstr>PowerPoint Presentation</vt:lpstr>
      <vt:lpstr>Functional Specifications </vt:lpstr>
      <vt:lpstr>Functional Specifications </vt:lpstr>
      <vt:lpstr>Functional Specifications </vt:lpstr>
      <vt:lpstr>Functional Specifications </vt:lpstr>
      <vt:lpstr>Functional Specifications </vt:lpstr>
      <vt:lpstr>Functional Specifications </vt:lpstr>
      <vt:lpstr>Functional Specifications </vt:lpstr>
      <vt:lpstr>PowerPoint Presentation</vt:lpstr>
      <vt:lpstr>PowerPoint Presentation</vt:lpstr>
      <vt:lpstr>PowerPoint Presentation</vt:lpstr>
      <vt:lpstr>PowerPoint Presentation</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revision>1</cp:revision>
  <dcterms:modified xsi:type="dcterms:W3CDTF">2019-05-28T22:19:57Z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0x010100168B8E54D2B748428D2A6F141D14D58D</vt:lpwstr>
  </property>
</Properties>
</file>